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5"/>
  </p:sldMasterIdLst>
  <p:notesMasterIdLst>
    <p:notesMasterId r:id="rId48"/>
  </p:notesMasterIdLst>
  <p:sldIdLst>
    <p:sldId id="256" r:id="rId6"/>
    <p:sldId id="329" r:id="rId7"/>
    <p:sldId id="347" r:id="rId8"/>
    <p:sldId id="334" r:id="rId9"/>
    <p:sldId id="330" r:id="rId10"/>
    <p:sldId id="331" r:id="rId11"/>
    <p:sldId id="348" r:id="rId12"/>
    <p:sldId id="346" r:id="rId13"/>
    <p:sldId id="333" r:id="rId14"/>
    <p:sldId id="350" r:id="rId15"/>
    <p:sldId id="260" r:id="rId16"/>
    <p:sldId id="336" r:id="rId17"/>
    <p:sldId id="349" r:id="rId18"/>
    <p:sldId id="337" r:id="rId19"/>
    <p:sldId id="335" r:id="rId20"/>
    <p:sldId id="376" r:id="rId21"/>
    <p:sldId id="286" r:id="rId22"/>
    <p:sldId id="324" r:id="rId23"/>
    <p:sldId id="342" r:id="rId24"/>
    <p:sldId id="288" r:id="rId25"/>
    <p:sldId id="284" r:id="rId26"/>
    <p:sldId id="345" r:id="rId27"/>
    <p:sldId id="374" r:id="rId28"/>
    <p:sldId id="354" r:id="rId29"/>
    <p:sldId id="353" r:id="rId30"/>
    <p:sldId id="377" r:id="rId31"/>
    <p:sldId id="356" r:id="rId32"/>
    <p:sldId id="355" r:id="rId33"/>
    <p:sldId id="357" r:id="rId34"/>
    <p:sldId id="366" r:id="rId35"/>
    <p:sldId id="367" r:id="rId36"/>
    <p:sldId id="368" r:id="rId37"/>
    <p:sldId id="352" r:id="rId38"/>
    <p:sldId id="369" r:id="rId39"/>
    <p:sldId id="370" r:id="rId40"/>
    <p:sldId id="371" r:id="rId41"/>
    <p:sldId id="289" r:id="rId42"/>
    <p:sldId id="303" r:id="rId43"/>
    <p:sldId id="304" r:id="rId44"/>
    <p:sldId id="302" r:id="rId45"/>
    <p:sldId id="351" r:id="rId46"/>
    <p:sldId id="258" r:id="rId47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05" autoAdjust="0"/>
  </p:normalViewPr>
  <p:slideViewPr>
    <p:cSldViewPr snapToGrid="0">
      <p:cViewPr varScale="1">
        <p:scale>
          <a:sx n="119" d="100"/>
          <a:sy n="119" d="100"/>
        </p:scale>
        <p:origin x="129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498312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Harold's CSC October 2-3, 2015 Presentation Abstract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Submitted 20 August 2015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Format: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Individual Speaker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Type: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Standard Session: 50 minute technical breakout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Track: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CISO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Title: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Beyond ISO 27034 - Intel's Product Security Maturity Model (PSMM)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Abstract: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What happens (or doesn't happen) in product development upstream impacts IT security downstream.  How mature are your company's software security practices?  ISO 27034 covers the *what* of product security. The Intel Product Security Maturity Model (PSMM) measures *how well* the operational and technical side of product security is being done.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Three Key Takeaways: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1) PSMM: A simple yet powerful way to measure the maturity of your product security program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2) SDL: Best practices in developing truly secure products / software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3) Product security metrics to drive positive change, security and efficiency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Detail: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Every software development company needs a solid product security program.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Just because they are compliant with the ISO 27034: Application Security standard doesn't mean they are doing it well.  Compliance vs. Security.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Hiring outside vendors and consultants to measure the maturity of their program is costly.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Intel Security's Product Security Group has developed a simple yet powerful maturity model that measures how well the software security program is being run and how well engineering is implementing security.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We use it daily as we build security into each Intel product.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The PSMM measures the following parameters: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Operational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1. Program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2. Resources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3. SDL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4. PSIRT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5. Policy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8. Process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7. Training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8. Reporting &amp; Tracking Tools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Technical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1. Security Requirements Plan [Waterfall] / Definition of Done (DoD) [Agile]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2. Architecture and Design Reviews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3. Threat Modeling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4. Security Testing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5. Static Analysis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6. Dynamic Analysis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7. Fuzz Testing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8. Vulnerability Scans / Penetration Testing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9. Manual Code Reviews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10. Secure Coding Standards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11. Open Source / 3rd Party COTS Libraries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12. Privacy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The end result will be a CISO measuring their program's maturity using a free tool that is measured by their own security architects and product security team.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CISOs can then drive towards a more mature program and reap the rewards of highly secure software and efficient operations.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Various metrics using COTS solutions will be shared.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Level: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Beginner to Intermediate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Tags: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Software Security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Security Metrics and Reporting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Speakers: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Harold Toomey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</p:txBody>
      </p:sp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68991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99572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15953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3970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72186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45728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39539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776721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45942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200" b="1" dirty="0" smtClean="0"/>
              <a:t>PSMM Parameters</a:t>
            </a:r>
          </a:p>
          <a:p>
            <a:endParaRPr lang="en-US" sz="1200" dirty="0" smtClean="0"/>
          </a:p>
          <a:p>
            <a:r>
              <a:rPr lang="en-US" sz="1200" dirty="0" smtClean="0"/>
              <a:t>Our simple maturity model categorizes 20 parameters into two</a:t>
            </a:r>
            <a:r>
              <a:rPr lang="en-US" sz="1200" baseline="0" dirty="0" smtClean="0"/>
              <a:t> categories: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baseline="0" dirty="0" smtClean="0"/>
              <a:t>Operational for the program and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baseline="0" dirty="0" smtClean="0"/>
              <a:t>Technical for the engineers.</a:t>
            </a:r>
            <a:endParaRPr lang="en-US" sz="1200" dirty="0" smtClean="0"/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sng" dirty="0" smtClean="0">
                <a:solidFill>
                  <a:srgbClr val="0033FF"/>
                </a:solidFill>
              </a:rPr>
              <a:t>Operational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 smtClean="0"/>
              <a:t>Program</a:t>
            </a:r>
          </a:p>
          <a:p>
            <a: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Resources</a:t>
            </a:r>
          </a:p>
          <a:p>
            <a: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SDL</a:t>
            </a:r>
          </a:p>
          <a:p>
            <a: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PSIRT</a:t>
            </a:r>
          </a:p>
          <a:p>
            <a: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Policy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 smtClean="0"/>
              <a:t>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 smtClean="0"/>
              <a:t>Training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 smtClean="0"/>
              <a:t>Reporting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sng" dirty="0" smtClean="0">
                <a:solidFill>
                  <a:srgbClr val="C00000"/>
                </a:solidFill>
              </a:rPr>
              <a:t>Technical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Security Requirements Plan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Architecture Reviews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Threat Modeling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Security Testing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Static Analysis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Dynamic Analysis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Fuzz Testing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Vulnerability Scans / Penetration Testing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Manual Code Reviews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Secure Coding Standards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Open Source / 3rd Party Libraries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Privacy</a:t>
            </a:r>
          </a:p>
          <a:p>
            <a:pPr marL="457200" indent="-457200">
              <a:buFont typeface="+mj-lt"/>
              <a:buAutoNum type="arabicPeriod" startAt="14"/>
            </a:pPr>
            <a:endParaRPr lang="en-US" sz="1200" dirty="0" smtClean="0"/>
          </a:p>
          <a:p>
            <a:pPr marL="0" indent="0">
              <a:buFont typeface="+mj-lt"/>
              <a:buNone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200" dirty="0" smtClean="0"/>
          </a:p>
          <a:p>
            <a:endParaRPr lang="en-US" dirty="0" smtClean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596957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66377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239787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810896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46542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13590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814922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64365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036267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214091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946390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411596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200" b="1" dirty="0" smtClean="0"/>
              <a:t>Product Security Maturity Model (PSMM) by LOB</a:t>
            </a:r>
          </a:p>
          <a:p>
            <a:endParaRPr lang="en-US" sz="1200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Again, this metric indicates </a:t>
            </a:r>
            <a:r>
              <a:rPr lang="en-US" sz="1200" u="sng" dirty="0" smtClean="0"/>
              <a:t>how well</a:t>
            </a:r>
            <a:r>
              <a:rPr lang="en-US" sz="1200" dirty="0" smtClean="0"/>
              <a:t> the LOBs are implementing the product security program.</a:t>
            </a:r>
          </a:p>
          <a:p>
            <a:endParaRPr lang="en-US" sz="1200" b="0" dirty="0" smtClean="0"/>
          </a:p>
          <a:p>
            <a:r>
              <a:rPr lang="en-US" sz="1200" b="0" dirty="0" smtClean="0"/>
              <a:t>Each Software Groups has multiple engineering team located in different development centers.</a:t>
            </a:r>
          </a:p>
          <a:p>
            <a:endParaRPr lang="en-US" sz="1200" b="0" dirty="0" smtClean="0"/>
          </a:p>
          <a:p>
            <a:r>
              <a:rPr lang="en-US" sz="1200" b="0" dirty="0" smtClean="0"/>
              <a:t>Some are more mature security-wise than others.</a:t>
            </a:r>
          </a:p>
          <a:p>
            <a:endParaRPr lang="en-US" sz="1200" b="0" dirty="0" smtClean="0"/>
          </a:p>
          <a:p>
            <a:r>
              <a:rPr lang="en-US" sz="1200" b="0" dirty="0" smtClean="0"/>
              <a:t>The data above is fictitious, of course.  It was created using a stock chart in MS Excel.</a:t>
            </a:r>
          </a:p>
          <a:p>
            <a:endParaRPr lang="en-US" sz="1200" b="0" dirty="0" smtClean="0"/>
          </a:p>
          <a:p>
            <a:r>
              <a:rPr lang="en-US" sz="1200" b="0" dirty="0" smtClean="0"/>
              <a:t>We record the groups highest and lowest scores, along with the average.</a:t>
            </a:r>
          </a:p>
          <a:p>
            <a:endParaRPr lang="en-US" sz="1200" b="0" dirty="0" smtClean="0"/>
          </a:p>
          <a:p>
            <a:r>
              <a:rPr lang="en-US" sz="1200" b="0" dirty="0" smtClean="0"/>
              <a:t>Newly acquired companies tend to be lower on the scale.</a:t>
            </a:r>
          </a:p>
          <a:p>
            <a:r>
              <a:rPr lang="en-US" sz="1200" b="0" dirty="0" smtClean="0"/>
              <a:t>PSCs peer review each other for self</a:t>
            </a:r>
            <a:r>
              <a:rPr lang="en-US" sz="1200" b="0" baseline="0" dirty="0" smtClean="0"/>
              <a:t> policing.</a:t>
            </a:r>
          </a:p>
          <a:p>
            <a:endParaRPr lang="en-US" sz="1200" b="0" baseline="0" dirty="0" smtClean="0"/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200" b="0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27984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ISO/IEC 27034 is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•Development standard for software applications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•Application project management standard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•Software Development Lifecycle (SDLC) standard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ISO/IEC 27034 does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•Provide guidelines for physical and network security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•Provide controls or measurements (metrics)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•Provide secure coding strategies for any programming language 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858358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200" b="1" dirty="0" smtClean="0"/>
              <a:t>Product Security Maturity Model (PSMM) by LOB</a:t>
            </a:r>
          </a:p>
          <a:p>
            <a:endParaRPr lang="en-US" sz="1200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Again, this metric indicates </a:t>
            </a:r>
            <a:r>
              <a:rPr lang="en-US" sz="1200" u="sng" dirty="0" smtClean="0"/>
              <a:t>how well</a:t>
            </a:r>
            <a:r>
              <a:rPr lang="en-US" sz="1200" dirty="0" smtClean="0"/>
              <a:t> the LOBs are implementing the product security program.</a:t>
            </a:r>
          </a:p>
          <a:p>
            <a:endParaRPr lang="en-US" sz="1200" b="0" dirty="0" smtClean="0"/>
          </a:p>
          <a:p>
            <a:r>
              <a:rPr lang="en-US" sz="1200" b="0" dirty="0" smtClean="0"/>
              <a:t>Each Software Groups has multiple engineering team located in different development centers.</a:t>
            </a:r>
          </a:p>
          <a:p>
            <a:endParaRPr lang="en-US" sz="1200" b="0" dirty="0" smtClean="0"/>
          </a:p>
          <a:p>
            <a:r>
              <a:rPr lang="en-US" sz="1200" b="0" dirty="0" smtClean="0"/>
              <a:t>Some are more mature security-wise than others.</a:t>
            </a:r>
          </a:p>
          <a:p>
            <a:endParaRPr lang="en-US" sz="1200" b="0" dirty="0" smtClean="0"/>
          </a:p>
          <a:p>
            <a:r>
              <a:rPr lang="en-US" sz="1200" b="0" dirty="0" smtClean="0"/>
              <a:t>The data above is fictitious, of course.  It was created using a stock chart in MS Excel.</a:t>
            </a:r>
          </a:p>
          <a:p>
            <a:endParaRPr lang="en-US" sz="1200" b="0" dirty="0" smtClean="0"/>
          </a:p>
          <a:p>
            <a:r>
              <a:rPr lang="en-US" sz="1200" b="0" dirty="0" smtClean="0"/>
              <a:t>We record the groups highest and lowest scores, along with the average.</a:t>
            </a:r>
          </a:p>
          <a:p>
            <a:endParaRPr lang="en-US" sz="1200" b="0" dirty="0" smtClean="0"/>
          </a:p>
          <a:p>
            <a:r>
              <a:rPr lang="en-US" sz="1200" b="0" dirty="0" smtClean="0"/>
              <a:t>Newly acquired companies tend to be lower on the scale.</a:t>
            </a:r>
          </a:p>
          <a:p>
            <a:r>
              <a:rPr lang="en-US" sz="1200" b="0" dirty="0" smtClean="0"/>
              <a:t>PSCs peer review each other for self</a:t>
            </a:r>
            <a:r>
              <a:rPr lang="en-US" sz="1200" b="0" baseline="0" dirty="0" smtClean="0"/>
              <a:t> policing.</a:t>
            </a:r>
          </a:p>
          <a:p>
            <a:endParaRPr lang="en-US" sz="1200" b="0" baseline="0" dirty="0" smtClean="0"/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200" b="0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259306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200" b="1" dirty="0" smtClean="0"/>
              <a:t>Product Security Maturity Model (PSMM) by LOB</a:t>
            </a:r>
          </a:p>
          <a:p>
            <a:endParaRPr lang="en-US" sz="1200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Again, this metric indicates </a:t>
            </a:r>
            <a:r>
              <a:rPr lang="en-US" sz="1200" u="sng" dirty="0" smtClean="0"/>
              <a:t>how well</a:t>
            </a:r>
            <a:r>
              <a:rPr lang="en-US" sz="1200" dirty="0" smtClean="0"/>
              <a:t> the LOBs are implementing the product security program.</a:t>
            </a:r>
          </a:p>
          <a:p>
            <a:endParaRPr lang="en-US" sz="1200" b="0" dirty="0" smtClean="0"/>
          </a:p>
          <a:p>
            <a:r>
              <a:rPr lang="en-US" sz="1200" b="0" dirty="0" smtClean="0"/>
              <a:t>Each Software Groups has multiple engineering team located in different development centers.</a:t>
            </a:r>
          </a:p>
          <a:p>
            <a:endParaRPr lang="en-US" sz="1200" b="0" dirty="0" smtClean="0"/>
          </a:p>
          <a:p>
            <a:r>
              <a:rPr lang="en-US" sz="1200" b="0" dirty="0" smtClean="0"/>
              <a:t>Some are more mature security-wise than others.</a:t>
            </a:r>
          </a:p>
          <a:p>
            <a:endParaRPr lang="en-US" sz="1200" b="0" dirty="0" smtClean="0"/>
          </a:p>
          <a:p>
            <a:r>
              <a:rPr lang="en-US" sz="1200" b="0" dirty="0" smtClean="0"/>
              <a:t>The data above is fictitious, of course.  It was created using a stock chart in MS Excel.</a:t>
            </a:r>
          </a:p>
          <a:p>
            <a:endParaRPr lang="en-US" sz="1200" b="0" dirty="0" smtClean="0"/>
          </a:p>
          <a:p>
            <a:r>
              <a:rPr lang="en-US" sz="1200" b="0" dirty="0" smtClean="0"/>
              <a:t>We record the groups highest and lowest scores, along with the average.</a:t>
            </a:r>
          </a:p>
          <a:p>
            <a:endParaRPr lang="en-US" sz="1200" b="0" dirty="0" smtClean="0"/>
          </a:p>
          <a:p>
            <a:r>
              <a:rPr lang="en-US" sz="1200" b="0" dirty="0" smtClean="0"/>
              <a:t>Newly acquired companies tend to be lower on the scale.</a:t>
            </a:r>
          </a:p>
          <a:p>
            <a:r>
              <a:rPr lang="en-US" sz="1200" b="0" dirty="0" smtClean="0"/>
              <a:t>PSCs peer review each other for self</a:t>
            </a:r>
            <a:r>
              <a:rPr lang="en-US" sz="1200" b="0" baseline="0" dirty="0" smtClean="0"/>
              <a:t> policing.</a:t>
            </a:r>
          </a:p>
          <a:p>
            <a:endParaRPr lang="en-US" sz="1200" b="0" baseline="0" dirty="0" smtClean="0"/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200" b="0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992341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200" dirty="0" smtClean="0"/>
              <a:t>Like all maturity models, you go from low to high maturity based on your activities.</a:t>
            </a:r>
          </a:p>
          <a:p>
            <a:endParaRPr lang="en-US" sz="1200" dirty="0" smtClean="0"/>
          </a:p>
          <a:p>
            <a:r>
              <a:rPr lang="en-US" sz="1200" dirty="0" smtClean="0"/>
              <a:t>We have them defined in detail for our PSCs</a:t>
            </a:r>
            <a:r>
              <a:rPr lang="en-US" sz="1200" baseline="0" dirty="0" smtClean="0"/>
              <a:t> to ascertain what level their teams are operating at.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The </a:t>
            </a:r>
            <a:r>
              <a:rPr lang="en-US" sz="1200" b="1" baseline="0" dirty="0" smtClean="0">
                <a:solidFill>
                  <a:srgbClr val="0033FF"/>
                </a:solidFill>
              </a:rPr>
              <a:t>Operational</a:t>
            </a:r>
            <a:r>
              <a:rPr lang="en-US" sz="1200" baseline="0" dirty="0" smtClean="0">
                <a:solidFill>
                  <a:srgbClr val="0033FF"/>
                </a:solidFill>
              </a:rPr>
              <a:t> </a:t>
            </a:r>
            <a:r>
              <a:rPr lang="en-US" sz="1200" baseline="0" dirty="0" smtClean="0"/>
              <a:t>parameters are about the program as a whole.</a:t>
            </a:r>
          </a:p>
          <a:p>
            <a:endParaRPr lang="en-US" sz="1200" dirty="0" smtClean="0"/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200" dirty="0" smtClean="0"/>
          </a:p>
          <a:p>
            <a:endParaRPr lang="en-US" dirty="0" smtClean="0"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881404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The </a:t>
            </a:r>
            <a:r>
              <a:rPr lang="en-US" sz="1200" b="1" baseline="0" dirty="0" smtClean="0">
                <a:solidFill>
                  <a:srgbClr val="C00000"/>
                </a:solidFill>
              </a:rPr>
              <a:t>Technical</a:t>
            </a:r>
            <a:r>
              <a:rPr lang="en-US" sz="1200" b="1" baseline="0" dirty="0" smtClean="0"/>
              <a:t> </a:t>
            </a:r>
            <a:r>
              <a:rPr lang="en-US" sz="1200" baseline="0" dirty="0" smtClean="0"/>
              <a:t>parameters are about how well the engineers are practicing secure principles and using their tools.</a:t>
            </a:r>
          </a:p>
          <a:p>
            <a:endParaRPr lang="en-US" sz="1200" dirty="0" smtClean="0"/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200" dirty="0" smtClean="0"/>
          </a:p>
          <a:p>
            <a:endParaRPr lang="en-US" dirty="0" smtClean="0"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178641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http://commons.wikimedia.org/wiki/File:1_white,_green_rounded_rectangle.svg</a:t>
            </a:r>
          </a:p>
          <a:p>
            <a:endParaRPr lang="en-US" dirty="0" smtClean="0"/>
          </a:p>
          <a:p>
            <a:pPr marL="228571" indent="-228571">
              <a:buAutoNum type="arabicPeriod"/>
            </a:pPr>
            <a:r>
              <a:rPr lang="en-US" dirty="0" smtClean="0"/>
              <a:t>None</a:t>
            </a:r>
          </a:p>
          <a:p>
            <a:pPr marL="228571" indent="-228571">
              <a:buAutoNum type="arabicPeriod"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892055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993283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343427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89109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17709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56137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68113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14948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200" b="1" dirty="0" smtClean="0"/>
              <a:t>PSMM Parameters</a:t>
            </a:r>
          </a:p>
          <a:p>
            <a:endParaRPr lang="en-US" sz="1200" dirty="0" smtClean="0"/>
          </a:p>
          <a:p>
            <a:r>
              <a:rPr lang="en-US" sz="1200" dirty="0" smtClean="0"/>
              <a:t>Our simple maturity model categorizes 20 parameters into two</a:t>
            </a:r>
            <a:r>
              <a:rPr lang="en-US" sz="1200" baseline="0" dirty="0" smtClean="0"/>
              <a:t> categories: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baseline="0" dirty="0" smtClean="0"/>
              <a:t>Operational for the program and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baseline="0" dirty="0" smtClean="0"/>
              <a:t>Technical for the engineers.</a:t>
            </a:r>
            <a:endParaRPr lang="en-US" sz="1200" dirty="0" smtClean="0"/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sng" dirty="0" smtClean="0">
                <a:solidFill>
                  <a:srgbClr val="0033FF"/>
                </a:solidFill>
              </a:rPr>
              <a:t>Operational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 smtClean="0"/>
              <a:t>Program</a:t>
            </a:r>
          </a:p>
          <a:p>
            <a: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Resources</a:t>
            </a:r>
          </a:p>
          <a:p>
            <a: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SDL</a:t>
            </a:r>
          </a:p>
          <a:p>
            <a: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PSIRT</a:t>
            </a:r>
          </a:p>
          <a:p>
            <a: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Policy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 smtClean="0"/>
              <a:t>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 smtClean="0"/>
              <a:t>Training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 smtClean="0"/>
              <a:t>Reporting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sng" dirty="0" smtClean="0">
                <a:solidFill>
                  <a:srgbClr val="C00000"/>
                </a:solidFill>
              </a:rPr>
              <a:t>Technical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Security Requirements Plan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Architecture Reviews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Threat Modeling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Security Testing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Static Analysis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Dynamic Analysis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Fuzz Testing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Vulnerability Scans / Penetration Testing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Manual Code Reviews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Secure Coding Standards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Open Source / 3rd Party Libraries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Privacy</a:t>
            </a:r>
          </a:p>
          <a:p>
            <a:pPr marL="457200" indent="-457200">
              <a:buFont typeface="+mj-lt"/>
              <a:buAutoNum type="arabicPeriod" startAt="14"/>
            </a:pPr>
            <a:endParaRPr lang="en-US" sz="1200" dirty="0" smtClean="0"/>
          </a:p>
          <a:p>
            <a:pPr marL="0" indent="0">
              <a:buFont typeface="+mj-lt"/>
              <a:buNone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200" dirty="0" smtClean="0"/>
          </a:p>
          <a:p>
            <a:endParaRPr lang="en-US" dirty="0" smtClean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23386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200" b="1" dirty="0" smtClean="0"/>
              <a:t>8.  Measuring How Well Teams Do Product Security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Intel Security Product Security Maturity Model (PSMM)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CC"/>
                </a:solidFill>
              </a:rPr>
              <a:t>We have an SDL.  It is well defined for both waterfall and agile.  How well are the product teams following it?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Facts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/>
              <a:t>This metric indicates </a:t>
            </a:r>
            <a:r>
              <a:rPr lang="en-US" sz="1200" u="sng" dirty="0" smtClean="0"/>
              <a:t>how well</a:t>
            </a:r>
            <a:r>
              <a:rPr lang="en-US" sz="1200" dirty="0" smtClean="0"/>
              <a:t> the BUs are implementing the product security program.</a:t>
            </a:r>
          </a:p>
          <a:p>
            <a:endParaRPr lang="en-US" sz="1200" dirty="0" smtClean="0"/>
          </a:p>
          <a:p>
            <a:r>
              <a:rPr lang="en-US" sz="1200" b="1" dirty="0" smtClean="0"/>
              <a:t>Lessons Learned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We designed our own MM to match our SDL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Engineers asked for a spreadsheet with drop-downs so they can easily rate their product teams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Automation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Peer review</a:t>
            </a:r>
            <a:r>
              <a:rPr lang="en-US" sz="1200" baseline="0" dirty="0" smtClean="0"/>
              <a:t> 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200" dirty="0" smtClean="0"/>
          </a:p>
          <a:p>
            <a:endParaRPr lang="en-US" dirty="0" smtClean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9262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1" y="4572000"/>
            <a:ext cx="9143999" cy="1752600"/>
          </a:xfrm>
          <a:prstGeom prst="rect">
            <a:avLst/>
          </a:prstGeom>
          <a:gradFill>
            <a:gsLst>
              <a:gs pos="0">
                <a:srgbClr val="E3F7FE">
                  <a:alpha val="69803"/>
                </a:srgbClr>
              </a:gs>
              <a:gs pos="35001">
                <a:srgbClr val="3DA7CD">
                  <a:alpha val="80392"/>
                </a:srgbClr>
              </a:gs>
              <a:gs pos="100000">
                <a:srgbClr val="3DA7CD"/>
              </a:gs>
            </a:gsLst>
            <a:lin ang="4200000" scaled="0"/>
          </a:gra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52400" y="2209800"/>
            <a:ext cx="8839199" cy="220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52400" y="4648200"/>
            <a:ext cx="88391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 dirty="0"/>
          </a:p>
        </p:txBody>
      </p:sp>
      <p:cxnSp>
        <p:nvCxnSpPr>
          <p:cNvPr id="18" name="Shape 18"/>
          <p:cNvCxnSpPr/>
          <p:nvPr/>
        </p:nvCxnSpPr>
        <p:spPr>
          <a:xfrm>
            <a:off x="0" y="4572000"/>
            <a:ext cx="9144000" cy="1587"/>
          </a:xfrm>
          <a:prstGeom prst="straightConnector1">
            <a:avLst/>
          </a:prstGeom>
          <a:noFill/>
          <a:ln w="19050" cap="flat" cmpd="sng">
            <a:solidFill>
              <a:srgbClr val="3DA7C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Shape 23"/>
          <p:cNvSpPr txBox="1">
            <a:spLocks noGrp="1"/>
          </p:cNvSpPr>
          <p:nvPr>
            <p:ph type="ftr" idx="11"/>
          </p:nvPr>
        </p:nvSpPr>
        <p:spPr>
          <a:xfrm>
            <a:off x="1797050" y="6400800"/>
            <a:ext cx="4375149" cy="320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24"/>
          <p:cNvSpPr txBox="1">
            <a:spLocks noGrp="1"/>
          </p:cNvSpPr>
          <p:nvPr>
            <p:ph type="sldNum" idx="12"/>
          </p:nvPr>
        </p:nvSpPr>
        <p:spPr>
          <a:xfrm>
            <a:off x="8458200" y="6400800"/>
            <a:ext cx="53339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" name="Shape 26"/>
          <p:cNvCxnSpPr/>
          <p:nvPr userDrawn="1"/>
        </p:nvCxnSpPr>
        <p:spPr>
          <a:xfrm>
            <a:off x="0" y="6324600"/>
            <a:ext cx="9144000" cy="1587"/>
          </a:xfrm>
          <a:prstGeom prst="straightConnector1">
            <a:avLst/>
          </a:prstGeom>
          <a:noFill/>
          <a:ln w="19050" cap="flat" cmpd="sng">
            <a:solidFill>
              <a:srgbClr val="38A4C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" name="Shape 27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6375353"/>
            <a:ext cx="1269421" cy="482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0"/>
            <a:ext cx="9156699" cy="1143000"/>
          </a:xfrm>
          <a:prstGeom prst="rect">
            <a:avLst/>
          </a:prstGeom>
          <a:gradFill>
            <a:gsLst>
              <a:gs pos="0">
                <a:srgbClr val="FFFFFF">
                  <a:alpha val="20000"/>
                </a:srgbClr>
              </a:gs>
              <a:gs pos="50000">
                <a:srgbClr val="3DA7CD">
                  <a:alpha val="60000"/>
                </a:srgbClr>
              </a:gs>
              <a:gs pos="100000">
                <a:srgbClr val="3DA7CD"/>
              </a:gs>
            </a:gsLst>
            <a:lin ang="4200000" scaled="0"/>
          </a:gra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199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152400" y="1295400"/>
            <a:ext cx="8839199" cy="49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1797050" y="6400800"/>
            <a:ext cx="4375149" cy="320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58200" y="6400800"/>
            <a:ext cx="53339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Shape 25"/>
          <p:cNvCxnSpPr/>
          <p:nvPr/>
        </p:nvCxnSpPr>
        <p:spPr>
          <a:xfrm>
            <a:off x="0" y="1143000"/>
            <a:ext cx="9144000" cy="1587"/>
          </a:xfrm>
          <a:prstGeom prst="straightConnector1">
            <a:avLst/>
          </a:prstGeom>
          <a:noFill/>
          <a:ln w="19050" cap="flat" cmpd="sng">
            <a:solidFill>
              <a:srgbClr val="38A4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Shape 26"/>
          <p:cNvCxnSpPr/>
          <p:nvPr/>
        </p:nvCxnSpPr>
        <p:spPr>
          <a:xfrm>
            <a:off x="0" y="6324600"/>
            <a:ext cx="9144000" cy="1587"/>
          </a:xfrm>
          <a:prstGeom prst="straightConnector1">
            <a:avLst/>
          </a:prstGeom>
          <a:noFill/>
          <a:ln w="19050" cap="flat" cmpd="sng">
            <a:solidFill>
              <a:srgbClr val="38A4C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7" name="Shape 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6375353"/>
            <a:ext cx="1269421" cy="482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8" cy="502919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gradFill>
            <a:gsLst>
              <a:gs pos="0">
                <a:srgbClr val="E3F7FE">
                  <a:alpha val="69803"/>
                </a:srgbClr>
              </a:gs>
              <a:gs pos="35001">
                <a:srgbClr val="3DA7CD">
                  <a:alpha val="80392"/>
                </a:srgbClr>
              </a:gs>
              <a:gs pos="100000">
                <a:srgbClr val="3DA7CD"/>
              </a:gs>
            </a:gsLst>
            <a:lin ang="4200000" scaled="0"/>
          </a:gra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152400" y="5181600"/>
            <a:ext cx="8839199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152400" y="152401"/>
            <a:ext cx="8839199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2438400" y="6400798"/>
            <a:ext cx="3809999" cy="320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58200" y="6400800"/>
            <a:ext cx="53339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" name="Shape 35"/>
          <p:cNvCxnSpPr/>
          <p:nvPr/>
        </p:nvCxnSpPr>
        <p:spPr>
          <a:xfrm>
            <a:off x="0" y="5029200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3DA7C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/>
          <p:nvPr/>
        </p:nvSpPr>
        <p:spPr>
          <a:xfrm>
            <a:off x="6324600" y="6400800"/>
            <a:ext cx="2057400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@NTXISSA   #NTXISSACSC3</a:t>
            </a:r>
          </a:p>
        </p:txBody>
      </p:sp>
      <p:pic>
        <p:nvPicPr>
          <p:cNvPr id="37" name="Shape 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379" y="6028850"/>
            <a:ext cx="1879020" cy="700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2" y="184150"/>
            <a:ext cx="8226425" cy="72867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idx="1"/>
          </p:nvPr>
        </p:nvSpPr>
        <p:spPr>
          <a:xfrm>
            <a:off x="456578" y="1569509"/>
            <a:ext cx="3974931" cy="470429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idx="24"/>
          </p:nvPr>
        </p:nvSpPr>
        <p:spPr>
          <a:xfrm>
            <a:off x="4705352" y="1569509"/>
            <a:ext cx="3981145" cy="470429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029927"/>
            <a:ext cx="8229600" cy="333372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Shape 20"/>
          <p:cNvSpPr/>
          <p:nvPr userDrawn="1"/>
        </p:nvSpPr>
        <p:spPr>
          <a:xfrm>
            <a:off x="0" y="0"/>
            <a:ext cx="9156699" cy="1143000"/>
          </a:xfrm>
          <a:prstGeom prst="rect">
            <a:avLst/>
          </a:prstGeom>
          <a:gradFill>
            <a:gsLst>
              <a:gs pos="0">
                <a:srgbClr val="FFFFFF">
                  <a:alpha val="20000"/>
                </a:srgbClr>
              </a:gs>
              <a:gs pos="50000">
                <a:srgbClr val="3DA7CD">
                  <a:alpha val="60000"/>
                </a:srgbClr>
              </a:gs>
              <a:gs pos="100000">
                <a:srgbClr val="3DA7CD"/>
              </a:gs>
            </a:gsLst>
            <a:lin ang="4200000" scaled="0"/>
          </a:gra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23"/>
          <p:cNvSpPr txBox="1">
            <a:spLocks noGrp="1"/>
          </p:cNvSpPr>
          <p:nvPr>
            <p:ph type="ftr" idx="11"/>
          </p:nvPr>
        </p:nvSpPr>
        <p:spPr>
          <a:xfrm>
            <a:off x="1797050" y="6400800"/>
            <a:ext cx="4375149" cy="320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24"/>
          <p:cNvSpPr txBox="1">
            <a:spLocks noGrp="1"/>
          </p:cNvSpPr>
          <p:nvPr>
            <p:ph type="sldNum" idx="12"/>
          </p:nvPr>
        </p:nvSpPr>
        <p:spPr>
          <a:xfrm>
            <a:off x="8458200" y="6400800"/>
            <a:ext cx="53339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" name="Shape 26"/>
          <p:cNvCxnSpPr/>
          <p:nvPr userDrawn="1"/>
        </p:nvCxnSpPr>
        <p:spPr>
          <a:xfrm>
            <a:off x="0" y="6324600"/>
            <a:ext cx="9144000" cy="1587"/>
          </a:xfrm>
          <a:prstGeom prst="straightConnector1">
            <a:avLst/>
          </a:prstGeom>
          <a:noFill/>
          <a:ln w="19050" cap="flat" cmpd="sng">
            <a:solidFill>
              <a:srgbClr val="38A4C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" name="Shape 27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6375353"/>
            <a:ext cx="1269421" cy="482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3338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1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152400" y="1371600"/>
            <a:ext cx="8839199" cy="487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762000" y="6400800"/>
            <a:ext cx="4267199" cy="320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58200" y="6400800"/>
            <a:ext cx="53339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13"/>
          <p:cNvSpPr txBox="1"/>
          <p:nvPr/>
        </p:nvSpPr>
        <p:spPr>
          <a:xfrm>
            <a:off x="5105400" y="6384925"/>
            <a:ext cx="3276600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@NTXISSA   #NTXISSACSC3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7" r:id="rId4"/>
  </p:sldLayoutIdLst>
  <p:timing>
    <p:tnLst>
      <p:par>
        <p:cTn id="1" dur="indefinite" restart="never" nodeType="tmRoot"/>
      </p:par>
    </p:tnLst>
  </p:timing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Harold.A.Toomey@Intel.com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152400" y="2209800"/>
            <a:ext cx="8839199" cy="2325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4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Beyond ISO </a:t>
            </a:r>
            <a:r>
              <a:rPr lang="en-US" sz="48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27034</a:t>
            </a:r>
            <a:br>
              <a:rPr lang="en-US" sz="48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4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Intel's Product Security Maturity Model (PSMM)</a:t>
            </a:r>
            <a:endParaRPr lang="en-US" sz="4800" b="1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152400" y="4648200"/>
            <a:ext cx="8839199" cy="152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Harold Toomey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4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Sr. Product Security Architect &amp; PSIRT Manager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4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Intel Corp.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4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October 2015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Shape 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457199"/>
            <a:ext cx="5162549" cy="196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sz="quarter" idx="12"/>
          </p:nvPr>
        </p:nvSpPr>
        <p:spPr>
          <a:xfrm>
            <a:off x="8589818" y="6424470"/>
            <a:ext cx="401785" cy="23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 baseline="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en-US" sz="44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</a:rPr>
              <a:t>Product Security Includes:</a:t>
            </a:r>
            <a:endParaRPr sz="44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6579" y="1769261"/>
            <a:ext cx="2714004" cy="4633843"/>
          </a:xfrm>
        </p:spPr>
        <p:txBody>
          <a:bodyPr/>
          <a:lstStyle/>
          <a:p>
            <a:pPr marL="347663" indent="-347663">
              <a:buFont typeface="+mj-lt"/>
              <a:buAutoNum type="arabicPeriod"/>
            </a:pPr>
            <a:r>
              <a:rPr lang="en-US" sz="2100" dirty="0">
                <a:solidFill>
                  <a:srgbClr val="0071C5"/>
                </a:solidFill>
              </a:rPr>
              <a:t>Program</a:t>
            </a:r>
          </a:p>
          <a:p>
            <a:pPr marL="347663" indent="-347663">
              <a:buFont typeface="+mj-lt"/>
              <a:buAutoNum type="arabicPeriod"/>
            </a:pPr>
            <a:r>
              <a:rPr lang="en-US" sz="2100" dirty="0">
                <a:solidFill>
                  <a:srgbClr val="0071C5"/>
                </a:solidFill>
              </a:rPr>
              <a:t>Resources</a:t>
            </a:r>
          </a:p>
          <a:p>
            <a:pPr marL="347663" indent="-347663">
              <a:buFont typeface="+mj-lt"/>
              <a:buAutoNum type="arabicPeriod"/>
            </a:pPr>
            <a:r>
              <a:rPr lang="en-US" sz="2100" dirty="0">
                <a:solidFill>
                  <a:srgbClr val="0071C5"/>
                </a:solidFill>
              </a:rPr>
              <a:t>SDL</a:t>
            </a:r>
          </a:p>
          <a:p>
            <a:pPr marL="347663" indent="-347663">
              <a:buFont typeface="+mj-lt"/>
              <a:buAutoNum type="arabicPeriod"/>
            </a:pPr>
            <a:r>
              <a:rPr lang="en-US" sz="2100" dirty="0">
                <a:solidFill>
                  <a:srgbClr val="0071C5"/>
                </a:solidFill>
              </a:rPr>
              <a:t>PSIRT</a:t>
            </a:r>
          </a:p>
          <a:p>
            <a:pPr marL="347663" indent="-347663">
              <a:buFont typeface="+mj-lt"/>
              <a:buAutoNum type="arabicPeriod"/>
            </a:pPr>
            <a:r>
              <a:rPr lang="en-US" sz="2100" dirty="0">
                <a:solidFill>
                  <a:srgbClr val="0071C5"/>
                </a:solidFill>
              </a:rPr>
              <a:t>Policy</a:t>
            </a:r>
          </a:p>
          <a:p>
            <a:pPr marL="347663" indent="-347663">
              <a:buFont typeface="+mj-lt"/>
              <a:buAutoNum type="arabicPeriod"/>
            </a:pPr>
            <a:r>
              <a:rPr lang="en-US" sz="2100" dirty="0">
                <a:solidFill>
                  <a:srgbClr val="0071C5"/>
                </a:solidFill>
              </a:rPr>
              <a:t>Process</a:t>
            </a:r>
          </a:p>
          <a:p>
            <a:pPr marL="347663" indent="-347663">
              <a:buFont typeface="+mj-lt"/>
              <a:buAutoNum type="arabicPeriod"/>
            </a:pPr>
            <a:r>
              <a:rPr lang="en-US" sz="2100" dirty="0">
                <a:solidFill>
                  <a:srgbClr val="0071C5"/>
                </a:solidFill>
              </a:rPr>
              <a:t>Training</a:t>
            </a:r>
          </a:p>
          <a:p>
            <a:pPr marL="347663" indent="-347663">
              <a:buFont typeface="+mj-lt"/>
              <a:buAutoNum type="arabicPeriod"/>
            </a:pPr>
            <a:r>
              <a:rPr lang="en-US" sz="2100" dirty="0">
                <a:solidFill>
                  <a:srgbClr val="0071C5"/>
                </a:solidFill>
              </a:rPr>
              <a:t>Reporting &amp; Tracking </a:t>
            </a:r>
            <a:r>
              <a:rPr lang="en-US" sz="2100" dirty="0" smtClean="0">
                <a:solidFill>
                  <a:srgbClr val="0071C5"/>
                </a:solidFill>
              </a:rPr>
              <a:t>Tools</a:t>
            </a:r>
            <a:endParaRPr lang="en-US" sz="2100" dirty="0">
              <a:solidFill>
                <a:srgbClr val="0071C5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24"/>
          </p:nvPr>
        </p:nvSpPr>
        <p:spPr>
          <a:xfrm>
            <a:off x="3508513" y="1769261"/>
            <a:ext cx="5327373" cy="4633843"/>
          </a:xfrm>
        </p:spPr>
        <p:txBody>
          <a:bodyPr/>
          <a:lstStyle/>
          <a:p>
            <a:pPr marL="457200" indent="-457200">
              <a:spcBef>
                <a:spcPts val="200"/>
              </a:spcBef>
              <a:buFont typeface="+mj-lt"/>
              <a:buAutoNum type="arabicPeriod"/>
            </a:pPr>
            <a:r>
              <a:rPr lang="en-US" sz="2100" dirty="0">
                <a:solidFill>
                  <a:srgbClr val="0071C5"/>
                </a:solidFill>
              </a:rPr>
              <a:t>Security Requirements Plan [Waterfall] / Definition of Done (DoD) [Agile]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</a:pPr>
            <a:r>
              <a:rPr lang="en-US" sz="2100" dirty="0">
                <a:solidFill>
                  <a:srgbClr val="0071C5"/>
                </a:solidFill>
              </a:rPr>
              <a:t>Architecture and Design Reviews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</a:pPr>
            <a:r>
              <a:rPr lang="en-US" sz="2100" dirty="0">
                <a:solidFill>
                  <a:srgbClr val="0071C5"/>
                </a:solidFill>
              </a:rPr>
              <a:t>Threat Modeling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</a:pPr>
            <a:r>
              <a:rPr lang="en-US" sz="2100" dirty="0">
                <a:solidFill>
                  <a:srgbClr val="0071C5"/>
                </a:solidFill>
              </a:rPr>
              <a:t>Security Testing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</a:pPr>
            <a:r>
              <a:rPr lang="en-US" sz="2100" dirty="0">
                <a:solidFill>
                  <a:srgbClr val="0071C5"/>
                </a:solidFill>
              </a:rPr>
              <a:t>Static Analysis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</a:pPr>
            <a:r>
              <a:rPr lang="en-US" sz="2100" dirty="0">
                <a:solidFill>
                  <a:srgbClr val="0071C5"/>
                </a:solidFill>
              </a:rPr>
              <a:t>Dynamic Analysis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</a:pPr>
            <a:r>
              <a:rPr lang="en-US" sz="2100" dirty="0">
                <a:solidFill>
                  <a:srgbClr val="0071C5"/>
                </a:solidFill>
              </a:rPr>
              <a:t>Fuzz Testing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</a:pPr>
            <a:r>
              <a:rPr lang="en-US" sz="2100" dirty="0">
                <a:solidFill>
                  <a:srgbClr val="0071C5"/>
                </a:solidFill>
              </a:rPr>
              <a:t>Vulnerability Scans / Penetration Testing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</a:pPr>
            <a:r>
              <a:rPr lang="en-US" sz="2100" dirty="0">
                <a:solidFill>
                  <a:srgbClr val="0071C5"/>
                </a:solidFill>
              </a:rPr>
              <a:t>Manual Code Reviews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</a:pPr>
            <a:r>
              <a:rPr lang="en-US" sz="2100" dirty="0">
                <a:solidFill>
                  <a:srgbClr val="0071C5"/>
                </a:solidFill>
              </a:rPr>
              <a:t>Secure Coding Standards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</a:pPr>
            <a:r>
              <a:rPr lang="en-US" sz="2100" dirty="0">
                <a:solidFill>
                  <a:srgbClr val="0071C5"/>
                </a:solidFill>
              </a:rPr>
              <a:t>Open Source / 3rd Party COTS Libraries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</a:pPr>
            <a:r>
              <a:rPr lang="en-US" sz="2100" dirty="0">
                <a:solidFill>
                  <a:srgbClr val="0071C5"/>
                </a:solidFill>
              </a:rPr>
              <a:t>Privacy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159231"/>
            <a:ext cx="3051313" cy="520124"/>
          </a:xfrm>
        </p:spPr>
        <p:txBody>
          <a:bodyPr/>
          <a:lstStyle/>
          <a:p>
            <a:r>
              <a:rPr lang="en-US" sz="2400" u="sng" dirty="0" smtClean="0">
                <a:solidFill>
                  <a:srgbClr val="0033FF"/>
                </a:solidFill>
              </a:rPr>
              <a:t>Operational</a:t>
            </a:r>
            <a:endParaRPr lang="en-US" sz="2400" u="sng" dirty="0">
              <a:solidFill>
                <a:srgbClr val="C00000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26691" y="1190828"/>
            <a:ext cx="2050473" cy="520124"/>
          </a:xfrm>
        </p:spPr>
        <p:txBody>
          <a:bodyPr/>
          <a:lstStyle/>
          <a:p>
            <a:r>
              <a:rPr lang="en-US" sz="2400" u="sng" dirty="0" smtClean="0">
                <a:solidFill>
                  <a:srgbClr val="C00000"/>
                </a:solidFill>
              </a:rPr>
              <a:t>Technical</a:t>
            </a:r>
            <a:endParaRPr lang="en-US" sz="2400" u="sng" dirty="0">
              <a:solidFill>
                <a:srgbClr val="C00000"/>
              </a:solidFill>
            </a:endParaRPr>
          </a:p>
        </p:txBody>
      </p:sp>
      <p:sp>
        <p:nvSpPr>
          <p:cNvPr id="12" name="Shape 48"/>
          <p:cNvSpPr txBox="1">
            <a:spLocks noGrp="1"/>
          </p:cNvSpPr>
          <p:nvPr>
            <p:ph type="ftr" idx="11"/>
          </p:nvPr>
        </p:nvSpPr>
        <p:spPr>
          <a:xfrm>
            <a:off x="1797050" y="6400800"/>
            <a:ext cx="437514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NTX ISSA Cyber Security Conference – October 2-3, 2015</a:t>
            </a:r>
          </a:p>
        </p:txBody>
      </p:sp>
    </p:spTree>
    <p:extLst>
      <p:ext uri="{BB962C8B-B14F-4D97-AF65-F5344CB8AC3E}">
        <p14:creationId xmlns:p14="http://schemas.microsoft.com/office/powerpoint/2010/main" val="330377660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199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en-US" sz="4400" b="1" dirty="0">
                <a:solidFill>
                  <a:schemeClr val="dk2"/>
                </a:solidFill>
                <a:latin typeface="Calibri"/>
                <a:ea typeface="Calibri"/>
                <a:cs typeface="Calibri"/>
              </a:rPr>
              <a:t>Problem Statement</a:t>
            </a:r>
            <a:endParaRPr sz="44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152400" y="1295400"/>
            <a:ext cx="8839199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61963" indent="-258763"/>
            <a:r>
              <a:rPr lang="en-US" sz="3200" b="1" dirty="0"/>
              <a:t>Problem:</a:t>
            </a:r>
            <a:r>
              <a:rPr lang="en-US" sz="3200" dirty="0"/>
              <a:t> We have an SDL.  </a:t>
            </a:r>
            <a:r>
              <a:rPr lang="en-US" sz="3200" u="sng" dirty="0"/>
              <a:t>How well</a:t>
            </a:r>
            <a:r>
              <a:rPr lang="en-US" sz="3200" dirty="0"/>
              <a:t> are the product teams following it</a:t>
            </a:r>
            <a:r>
              <a:rPr lang="en-US" sz="3200" dirty="0" smtClean="0"/>
              <a:t>?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797050" y="6400800"/>
            <a:ext cx="437514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NTX ISSA Cyber Security Conference – October 2-3, 2015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58200" y="6400800"/>
            <a:ext cx="53339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 baseline="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86" y="2641600"/>
            <a:ext cx="7526625" cy="31960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81149987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199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sz="44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Maturity Models</a:t>
            </a:r>
            <a:endParaRPr sz="4400" b="1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152400" y="1295400"/>
            <a:ext cx="8603673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1" indent="0">
              <a:spcAft>
                <a:spcPts val="600"/>
              </a:spcAft>
              <a:buNone/>
            </a:pPr>
            <a:r>
              <a:rPr lang="en-US" sz="2800" dirty="0">
                <a:solidFill>
                  <a:srgbClr val="0071C5"/>
                </a:solidFill>
              </a:rPr>
              <a:t>Common SDL Maturity Models</a:t>
            </a:r>
          </a:p>
          <a:p>
            <a:pPr marL="573088" lvl="2" indent="-241300">
              <a:spcAft>
                <a:spcPts val="600"/>
              </a:spcAft>
            </a:pPr>
            <a:r>
              <a:rPr lang="en-US" sz="2800" b="1" dirty="0">
                <a:solidFill>
                  <a:schemeClr val="tx1"/>
                </a:solidFill>
              </a:rPr>
              <a:t>BSIMM</a:t>
            </a:r>
            <a:r>
              <a:rPr lang="en-US" sz="2800" dirty="0">
                <a:solidFill>
                  <a:schemeClr val="tx1"/>
                </a:solidFill>
              </a:rPr>
              <a:t>: Build Security In Maturity Model – </a:t>
            </a:r>
            <a:r>
              <a:rPr lang="en-US" sz="2800" dirty="0" err="1">
                <a:solidFill>
                  <a:schemeClr val="tx1"/>
                </a:solidFill>
              </a:rPr>
              <a:t>Cigital</a:t>
            </a:r>
            <a:endParaRPr lang="en-US" sz="2800" dirty="0">
              <a:solidFill>
                <a:schemeClr val="tx1"/>
              </a:solidFill>
            </a:endParaRPr>
          </a:p>
          <a:p>
            <a:pPr marL="573088" lvl="2" indent="-241300">
              <a:spcAft>
                <a:spcPts val="600"/>
              </a:spcAft>
            </a:pPr>
            <a:r>
              <a:rPr lang="en-US" sz="2800" b="1" dirty="0">
                <a:solidFill>
                  <a:schemeClr val="tx1"/>
                </a:solidFill>
              </a:rPr>
              <a:t>SAMM</a:t>
            </a:r>
            <a:r>
              <a:rPr lang="en-US" sz="2800" dirty="0">
                <a:solidFill>
                  <a:schemeClr val="tx1"/>
                </a:solidFill>
              </a:rPr>
              <a:t>: Software Assurance Maturity Model –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OWASP</a:t>
            </a:r>
          </a:p>
          <a:p>
            <a:pPr marL="573088" lvl="2" indent="-241300">
              <a:spcAft>
                <a:spcPts val="600"/>
              </a:spcAft>
            </a:pPr>
            <a:r>
              <a:rPr lang="en-US" sz="2800" b="1" dirty="0">
                <a:solidFill>
                  <a:schemeClr val="tx1"/>
                </a:solidFill>
              </a:rPr>
              <a:t>DFS</a:t>
            </a:r>
            <a:r>
              <a:rPr lang="en-US" sz="2800" dirty="0">
                <a:solidFill>
                  <a:schemeClr val="tx1"/>
                </a:solidFill>
              </a:rPr>
              <a:t>: Design For Security –</a:t>
            </a:r>
            <a:r>
              <a:rPr lang="en-US" sz="2800" dirty="0" smtClean="0">
                <a:solidFill>
                  <a:schemeClr val="tx1"/>
                </a:solidFill>
              </a:rPr>
              <a:t> Intel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797050" y="6400800"/>
            <a:ext cx="437514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NTX ISSA Cyber Security Conference – October 2-3, 2015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58200" y="6400800"/>
            <a:ext cx="53339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 baseline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https://blog.richmond.edu/heroes/files/2015/04/Life-st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958" y="3827316"/>
            <a:ext cx="5371841" cy="375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296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“How”</a:t>
            </a:r>
            <a:endParaRPr lang="en-US" sz="4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22144" y="6465457"/>
            <a:ext cx="369455" cy="169141"/>
          </a:xfr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EEB8B06D-99A5-468B-806E-293788FE9637}" type="slidenum">
              <a:rPr lang="en-US" sz="120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pPr algn="r">
                <a:buSzPct val="25000"/>
              </a:pPr>
              <a:t>13</a:t>
            </a:fld>
            <a:endParaRPr lang="en-US" sz="1200" dirty="0">
              <a:solidFill>
                <a:schemeClr val="accen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Shape 48"/>
          <p:cNvSpPr txBox="1">
            <a:spLocks noGrp="1"/>
          </p:cNvSpPr>
          <p:nvPr>
            <p:ph type="ftr" idx="11"/>
          </p:nvPr>
        </p:nvSpPr>
        <p:spPr>
          <a:xfrm>
            <a:off x="1797050" y="6400800"/>
            <a:ext cx="437514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NTX ISSA Cyber Security Conference – October 2-3, 2015</a:t>
            </a:r>
          </a:p>
        </p:txBody>
      </p:sp>
    </p:spTree>
    <p:extLst>
      <p:ext uri="{BB962C8B-B14F-4D97-AF65-F5344CB8AC3E}">
        <p14:creationId xmlns:p14="http://schemas.microsoft.com/office/powerpoint/2010/main" val="52026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199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Font typeface="Calibri"/>
              <a:buNone/>
            </a:pPr>
            <a:r>
              <a:rPr lang="en-US" sz="4400" b="1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Solution</a:t>
            </a:r>
            <a:endParaRPr sz="4400" b="1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152400" y="1295400"/>
            <a:ext cx="8839199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114300">
              <a:buNone/>
            </a:pPr>
            <a:r>
              <a:rPr lang="en-US" sz="36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 Intel Security Product Security Maturity Model (PSMM)</a:t>
            </a:r>
          </a:p>
          <a:p>
            <a:pPr marL="342900" marR="0" lvl="0" indent="-1143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lang="en-US" sz="36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2" indent="-28575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sym typeface="Calibri"/>
              </a:rPr>
              <a:t>Measures how well the </a:t>
            </a:r>
            <a:r>
              <a:rPr lang="en-US" sz="2800" dirty="0">
                <a:solidFill>
                  <a:srgbClr val="0000FF"/>
                </a:solidFill>
                <a:sym typeface="Calibri"/>
              </a:rPr>
              <a:t>operational</a:t>
            </a:r>
            <a:r>
              <a:rPr lang="en-US" sz="2800" dirty="0">
                <a:solidFill>
                  <a:schemeClr val="tx1"/>
                </a:solidFill>
                <a:sym typeface="Calibri"/>
              </a:rPr>
              <a:t> and </a:t>
            </a:r>
            <a:r>
              <a:rPr lang="en-US" sz="2800" dirty="0">
                <a:solidFill>
                  <a:srgbClr val="C00000"/>
                </a:solidFill>
                <a:sym typeface="Calibri"/>
              </a:rPr>
              <a:t>technical</a:t>
            </a:r>
            <a:r>
              <a:rPr lang="en-US" sz="2800" dirty="0">
                <a:solidFill>
                  <a:schemeClr val="tx1"/>
                </a:solidFill>
                <a:sym typeface="Calibri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sym typeface="Calibri"/>
              </a:rPr>
              <a:t>aspects </a:t>
            </a:r>
            <a:r>
              <a:rPr lang="en-US" sz="2800" dirty="0">
                <a:solidFill>
                  <a:schemeClr val="tx1"/>
                </a:solidFill>
                <a:sym typeface="Calibri"/>
              </a:rPr>
              <a:t>of product security </a:t>
            </a:r>
            <a:r>
              <a:rPr lang="en-US" sz="2800" dirty="0" smtClean="0">
                <a:solidFill>
                  <a:schemeClr val="tx1"/>
                </a:solidFill>
                <a:sym typeface="Calibri"/>
              </a:rPr>
              <a:t>are </a:t>
            </a:r>
            <a:r>
              <a:rPr lang="en-US" sz="2800" dirty="0">
                <a:solidFill>
                  <a:schemeClr val="tx1"/>
                </a:solidFill>
                <a:sym typeface="Calibri"/>
              </a:rPr>
              <a:t>being done</a:t>
            </a:r>
          </a:p>
          <a:p>
            <a:pPr marL="685800" lvl="2" indent="-285750">
              <a:spcAft>
                <a:spcPts val="6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Provides a simple</a:t>
            </a:r>
            <a:r>
              <a:rPr lang="en-US" sz="2800" dirty="0">
                <a:solidFill>
                  <a:schemeClr val="tx1"/>
                </a:solidFill>
              </a:rPr>
              <a:t>, yet powerful, model </a:t>
            </a:r>
            <a:r>
              <a:rPr lang="en-US" sz="2800" dirty="0" smtClean="0">
                <a:solidFill>
                  <a:schemeClr val="tx1"/>
                </a:solidFill>
              </a:rPr>
              <a:t>which has </a:t>
            </a:r>
            <a:r>
              <a:rPr lang="en-US" sz="2800" dirty="0">
                <a:solidFill>
                  <a:schemeClr val="tx1"/>
                </a:solidFill>
              </a:rPr>
              <a:t>been adopted and used company-wide</a:t>
            </a:r>
          </a:p>
          <a:p>
            <a:pPr marL="685800" lvl="2" indent="-28575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</a:rPr>
              <a:t>Don’t worry about perfect data, you have to start </a:t>
            </a:r>
            <a:r>
              <a:rPr lang="en-US" sz="2800" dirty="0" smtClean="0">
                <a:solidFill>
                  <a:schemeClr val="tx1"/>
                </a:solidFill>
              </a:rPr>
              <a:t>somewhere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797050" y="6400800"/>
            <a:ext cx="437514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NTX ISSA Cyber Security Conference – October 2-3, 2015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58200" y="6400800"/>
            <a:ext cx="53339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 baseline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19225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liparts.co/cliparts/di4/j96/di4j964i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840" y="1762993"/>
            <a:ext cx="1320463" cy="205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199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Font typeface="Calibri"/>
              <a:buNone/>
            </a:pPr>
            <a:r>
              <a:rPr lang="en-US" sz="4400" b="1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PSMM Constraints</a:t>
            </a:r>
            <a:endParaRPr sz="4400" b="1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152400" y="1295400"/>
            <a:ext cx="8839199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71550" indent="-742950">
              <a:buFont typeface="+mj-lt"/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budget for cool </a:t>
            </a: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applications</a:t>
            </a:r>
            <a:endParaRPr lang="en-US" sz="36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5713" lvl="1" indent="-627063"/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COTS tools</a:t>
            </a:r>
            <a:endParaRPr lang="en-US" sz="3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71550" indent="-742950">
              <a:buFont typeface="+mj-lt"/>
              <a:buAutoNum type="arabicPeriod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budget for additional auditors</a:t>
            </a: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5713" lvl="1" indent="-627063"/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Peer review</a:t>
            </a:r>
            <a:endParaRPr lang="en-US" sz="3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71550" indent="-742950">
              <a:buFont typeface="+mj-lt"/>
              <a:buAutoNum type="arabicPeriod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simple</a:t>
            </a:r>
          </a:p>
          <a:p>
            <a:pPr marL="1255713" lvl="1" indent="-627063"/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Automated, not weighted, minimal training</a:t>
            </a:r>
          </a:p>
          <a:p>
            <a:pPr marL="971550" indent="-742950">
              <a:buFont typeface="+mj-lt"/>
              <a:buAutoNum type="arabicPeriod"/>
            </a:pP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overhead</a:t>
            </a:r>
          </a:p>
          <a:p>
            <a:pPr marL="1255713" lvl="1" indent="-627063"/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 big burden on engineering teams</a:t>
            </a:r>
          </a:p>
          <a:p>
            <a:pPr marL="971550" indent="-742950">
              <a:buFont typeface="+mj-lt"/>
              <a:buAutoNum type="arabicPeriod"/>
            </a:pP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 insightful metrics</a:t>
            </a: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797050" y="6400800"/>
            <a:ext cx="437514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NTX ISSA Cyber Security Conference – October 2-3, 2015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58200" y="6400800"/>
            <a:ext cx="53339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 baseline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360380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199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sz="44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Rollout Feedback</a:t>
            </a:r>
            <a:endParaRPr sz="4400" b="1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152400" y="1295400"/>
            <a:ext cx="8839199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71550" marR="0" lvl="0" indent="-742950" algn="l" rtl="0">
              <a:spcBef>
                <a:spcPts val="0"/>
              </a:spcBef>
              <a:buClr>
                <a:schemeClr val="dk1"/>
              </a:buClr>
              <a:buFont typeface="+mj-lt"/>
              <a:buAutoNum type="arabicPeriod"/>
            </a:pP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a detailed Word doc fully listing requirements for each parameter level</a:t>
            </a:r>
          </a:p>
          <a:p>
            <a:pPr marL="1316038" lvl="1" indent="-341313"/>
            <a:r>
              <a:rPr lang="en-US" sz="2800" dirty="0" smtClean="0"/>
              <a:t>Include both Process and </a:t>
            </a:r>
            <a:r>
              <a:rPr lang="en-US" sz="2800" dirty="0"/>
              <a:t>Quality of </a:t>
            </a:r>
            <a:r>
              <a:rPr lang="en-US" sz="2800" dirty="0" smtClean="0"/>
              <a:t>Execution</a:t>
            </a:r>
            <a:endParaRPr lang="en-US" sz="28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71550" indent="-742950">
              <a:buFont typeface="+mj-lt"/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simple drop-down lists in XLS</a:t>
            </a:r>
          </a:p>
          <a:p>
            <a:pPr marL="971550" marR="0" lvl="0" indent="-742950" algn="l" rtl="0">
              <a:spcBef>
                <a:spcPts val="0"/>
              </a:spcBef>
              <a:buClr>
                <a:schemeClr val="dk1"/>
              </a:buClr>
              <a:buFont typeface="+mj-lt"/>
              <a:buAutoNum type="arabicPeriod"/>
            </a:pP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 and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adjust for “0 – Not Applicable”</a:t>
            </a:r>
          </a:p>
          <a:p>
            <a:pPr marL="971550" marR="0" lvl="0" indent="-742950" algn="l" rtl="0">
              <a:spcBef>
                <a:spcPts val="0"/>
              </a:spcBef>
              <a:buClr>
                <a:schemeClr val="dk1"/>
              </a:buClr>
              <a:buFont typeface="+mj-lt"/>
              <a:buAutoNum type="arabicPeriod"/>
            </a:pPr>
            <a:r>
              <a:rPr lang="en-US" sz="36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 PSMM</a:t>
            </a: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other maturity models</a:t>
            </a:r>
          </a:p>
          <a:p>
            <a:pPr marL="971550" marR="0" lvl="0" indent="-742950" algn="l" rtl="0">
              <a:spcBef>
                <a:spcPts val="0"/>
              </a:spcBef>
              <a:buClr>
                <a:schemeClr val="dk1"/>
              </a:buClr>
              <a:buFont typeface="+mj-lt"/>
              <a:buAutoNum type="arabicPeriod"/>
            </a:pP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 for phased roll-out, reporting at different org. levels</a:t>
            </a: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797050" y="6400800"/>
            <a:ext cx="437514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NTX ISSA Cyber Security Conference – October 2-3, 2015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58200" y="6400800"/>
            <a:ext cx="53339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 baseline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323263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199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sz="44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PSMM Data Collection Levels</a:t>
            </a:r>
            <a:endParaRPr sz="4400" b="1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152401" y="1295400"/>
            <a:ext cx="4816764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lvl="1" indent="-285750"/>
            <a:r>
              <a:rPr lang="en-US" sz="2400" dirty="0" smtClean="0">
                <a:solidFill>
                  <a:srgbClr val="0071C5"/>
                </a:solidFill>
              </a:rPr>
              <a:t>PSMM </a:t>
            </a:r>
            <a:r>
              <a:rPr lang="en-US" sz="2400" dirty="0">
                <a:solidFill>
                  <a:srgbClr val="0071C5"/>
                </a:solidFill>
              </a:rPr>
              <a:t>Data Levels</a:t>
            </a:r>
          </a:p>
          <a:p>
            <a:pPr marL="685800" lvl="2" indent="-342900">
              <a:spcBef>
                <a:spcPts val="2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Entire Corp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685800" lvl="2" indent="-342900">
              <a:spcBef>
                <a:spcPts val="20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All </a:t>
            </a:r>
            <a:r>
              <a:rPr lang="en-US" sz="2000" dirty="0" smtClean="0">
                <a:solidFill>
                  <a:schemeClr val="tx1"/>
                </a:solidFill>
              </a:rPr>
              <a:t>Corp. BUs</a:t>
            </a:r>
            <a:endParaRPr lang="en-US" sz="2000" dirty="0">
              <a:solidFill>
                <a:schemeClr val="tx1"/>
              </a:solidFill>
            </a:endParaRPr>
          </a:p>
          <a:p>
            <a:pPr marL="685800" lvl="2" indent="-342900">
              <a:spcBef>
                <a:spcPts val="20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Single </a:t>
            </a:r>
            <a:r>
              <a:rPr lang="en-US" sz="2000" dirty="0" smtClean="0">
                <a:solidFill>
                  <a:schemeClr val="tx1"/>
                </a:solidFill>
              </a:rPr>
              <a:t>Corp. BU</a:t>
            </a:r>
            <a:endParaRPr lang="en-US" sz="2000" dirty="0">
              <a:solidFill>
                <a:schemeClr val="tx1"/>
              </a:solidFill>
            </a:endParaRPr>
          </a:p>
          <a:p>
            <a:pPr marL="685800" lvl="2" indent="-342900">
              <a:spcBef>
                <a:spcPts val="20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All Product Groups in a single </a:t>
            </a:r>
            <a:r>
              <a:rPr lang="en-US" sz="2000" dirty="0" smtClean="0">
                <a:solidFill>
                  <a:schemeClr val="tx1"/>
                </a:solidFill>
              </a:rPr>
              <a:t>Corp. BU</a:t>
            </a:r>
            <a:endParaRPr lang="en-US" sz="2000" dirty="0">
              <a:solidFill>
                <a:schemeClr val="tx1"/>
              </a:solidFill>
            </a:endParaRPr>
          </a:p>
          <a:p>
            <a:pPr marL="685800" lvl="2" indent="-342900">
              <a:spcBef>
                <a:spcPts val="20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Single Product </a:t>
            </a:r>
            <a:r>
              <a:rPr lang="en-US" sz="2000" dirty="0" smtClean="0">
                <a:solidFill>
                  <a:schemeClr val="tx1"/>
                </a:solidFill>
              </a:rPr>
              <a:t>Group</a:t>
            </a:r>
            <a:endParaRPr lang="en-US" sz="2000" dirty="0">
              <a:solidFill>
                <a:schemeClr val="tx1"/>
              </a:solidFill>
            </a:endParaRPr>
          </a:p>
          <a:p>
            <a:pPr marL="685800" lvl="2" indent="-342900">
              <a:spcBef>
                <a:spcPts val="20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Single Product Line</a:t>
            </a:r>
          </a:p>
          <a:p>
            <a:pPr marL="685800" lvl="2" indent="-342900">
              <a:spcBef>
                <a:spcPts val="20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Agile Team (optional)</a:t>
            </a:r>
          </a:p>
          <a:p>
            <a:pPr marL="685800" lvl="2" indent="-342900">
              <a:spcBef>
                <a:spcPts val="20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Individual (training only)</a:t>
            </a:r>
          </a:p>
          <a:p>
            <a:pPr marL="285750" lvl="1" indent="-285750"/>
            <a:endParaRPr lang="en-US" sz="2000" dirty="0" smtClean="0">
              <a:solidFill>
                <a:srgbClr val="0071C5"/>
              </a:solidFill>
            </a:endParaRPr>
          </a:p>
          <a:p>
            <a:pPr marL="285750" lvl="1" indent="-285750"/>
            <a:r>
              <a:rPr lang="en-US" sz="2400" dirty="0" smtClean="0">
                <a:solidFill>
                  <a:srgbClr val="0071C5"/>
                </a:solidFill>
              </a:rPr>
              <a:t>Data </a:t>
            </a:r>
            <a:r>
              <a:rPr lang="en-US" sz="2400" dirty="0">
                <a:solidFill>
                  <a:srgbClr val="0071C5"/>
                </a:solidFill>
              </a:rPr>
              <a:t>can be collected at any </a:t>
            </a:r>
            <a:r>
              <a:rPr lang="en-US" sz="2400" dirty="0" smtClean="0">
                <a:solidFill>
                  <a:srgbClr val="0071C5"/>
                </a:solidFill>
              </a:rPr>
              <a:t>level; </a:t>
            </a:r>
            <a:r>
              <a:rPr lang="en-US" sz="2400" dirty="0">
                <a:solidFill>
                  <a:srgbClr val="0071C5"/>
                </a:solidFill>
              </a:rPr>
              <a:t>the lower the </a:t>
            </a:r>
            <a:r>
              <a:rPr lang="en-US" sz="2400" dirty="0" smtClean="0">
                <a:solidFill>
                  <a:srgbClr val="0071C5"/>
                </a:solidFill>
              </a:rPr>
              <a:t>better</a:t>
            </a:r>
            <a:endParaRPr lang="en-US" sz="2400" dirty="0">
              <a:solidFill>
                <a:srgbClr val="0071C5"/>
              </a:solidFill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797050" y="6400800"/>
            <a:ext cx="437514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NTX ISSA Cyber Security Conference – October 2-3, 2015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58200" y="6400800"/>
            <a:ext cx="53339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 baseline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2" descr="http://www.infonetworkmarketing.org/wp-content/uploads/2013/05/network-marke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946" y="1843308"/>
            <a:ext cx="3704782" cy="370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47"/>
          <p:cNvSpPr txBox="1">
            <a:spLocks/>
          </p:cNvSpPr>
          <p:nvPr/>
        </p:nvSpPr>
        <p:spPr>
          <a:xfrm>
            <a:off x="152399" y="5689599"/>
            <a:ext cx="8566727" cy="577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285750" lvl="1" indent="-285750"/>
            <a:r>
              <a:rPr lang="en-US" sz="2400" dirty="0" smtClean="0">
                <a:solidFill>
                  <a:srgbClr val="0071C5"/>
                </a:solidFill>
              </a:rPr>
              <a:t>Data should be refreshed every 6 months</a:t>
            </a:r>
            <a:endParaRPr lang="en-US" sz="2400" dirty="0">
              <a:solidFill>
                <a:srgbClr val="0071C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495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199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sz="44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Organizational </a:t>
            </a:r>
            <a:r>
              <a:rPr lang="en-US" sz="44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Structure</a:t>
            </a:r>
            <a:endParaRPr sz="4400" b="1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797050" y="6400800"/>
            <a:ext cx="437514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NTX ISSA Cyber Security Conference – October 2-3, 2015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58200" y="6400800"/>
            <a:ext cx="53339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 baseline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25556" y="1222523"/>
            <a:ext cx="1976497" cy="325000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3. Single Corp. BU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525556" y="2363389"/>
            <a:ext cx="1976498" cy="531666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Product </a:t>
            </a:r>
            <a:r>
              <a:rPr lang="en-US" sz="1400" dirty="0"/>
              <a:t>Security </a:t>
            </a:r>
            <a:r>
              <a:rPr lang="en-US" sz="1400" dirty="0" smtClean="0"/>
              <a:t>Group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2333358" y="4569905"/>
            <a:ext cx="1976498" cy="53166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Engineering </a:t>
            </a:r>
            <a:r>
              <a:rPr lang="en-US" sz="1400" dirty="0" smtClean="0"/>
              <a:t>Group #2 PSC Lead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2333358" y="5347332"/>
            <a:ext cx="1976498" cy="30789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Product </a:t>
            </a:r>
            <a:r>
              <a:rPr lang="en-US" sz="1400" dirty="0" smtClean="0"/>
              <a:t>#2 PSC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2333358" y="5935798"/>
            <a:ext cx="1976498" cy="32645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Product </a:t>
            </a:r>
            <a:r>
              <a:rPr lang="en-US" sz="1400" dirty="0" smtClean="0"/>
              <a:t>PSE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2333358" y="3052479"/>
            <a:ext cx="1976498" cy="53166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Principle Product Security Architect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4677604" y="3052479"/>
            <a:ext cx="1976498" cy="53166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Sr. Product Security Architect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319086" y="3124994"/>
            <a:ext cx="3663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1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cs typeface="Neo Sans Intel"/>
              </a:rPr>
              <a:t>…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33358" y="4294322"/>
            <a:ext cx="1976498" cy="279734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Engineering </a:t>
            </a:r>
            <a:r>
              <a:rPr lang="en-US" sz="1400" dirty="0" smtClean="0"/>
              <a:t>Group #2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4677604" y="4288990"/>
            <a:ext cx="1976498" cy="279734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Engineering </a:t>
            </a:r>
            <a:r>
              <a:rPr lang="en-US" sz="1400" dirty="0" smtClean="0"/>
              <a:t>Group #n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326190" y="4191401"/>
            <a:ext cx="3663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1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cs typeface="Neo Sans Intel"/>
              </a:rPr>
              <a:t>…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77604" y="4569581"/>
            <a:ext cx="1976498" cy="53166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Engineering Group </a:t>
            </a:r>
            <a:r>
              <a:rPr lang="en-US" sz="1400" dirty="0" smtClean="0"/>
              <a:t>#n PSC Lead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316253" y="4582654"/>
            <a:ext cx="3663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1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cs typeface="Neo Sans Intel"/>
              </a:rPr>
              <a:t>…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511683" y="3582634"/>
            <a:ext cx="2839" cy="17431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321607" y="5093217"/>
            <a:ext cx="0" cy="25688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321607" y="5658000"/>
            <a:ext cx="0" cy="28016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677604" y="5347332"/>
            <a:ext cx="1976498" cy="3078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Product </a:t>
            </a:r>
            <a:r>
              <a:rPr lang="en-US" sz="1400" dirty="0" smtClean="0"/>
              <a:t>#m PSC</a:t>
            </a:r>
            <a:endParaRPr lang="en-US" sz="1400" dirty="0"/>
          </a:p>
        </p:txBody>
      </p:sp>
      <p:sp>
        <p:nvSpPr>
          <p:cNvPr id="29" name="Rectangle 28"/>
          <p:cNvSpPr/>
          <p:nvPr/>
        </p:nvSpPr>
        <p:spPr>
          <a:xfrm>
            <a:off x="4677604" y="5935798"/>
            <a:ext cx="1976498" cy="3264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Product PSE</a:t>
            </a:r>
          </a:p>
        </p:txBody>
      </p:sp>
      <p:cxnSp>
        <p:nvCxnSpPr>
          <p:cNvPr id="32" name="Elbow Connector 31"/>
          <p:cNvCxnSpPr>
            <a:stCxn id="9" idx="2"/>
            <a:endCxn id="27" idx="0"/>
          </p:cNvCxnSpPr>
          <p:nvPr/>
        </p:nvCxnSpPr>
        <p:spPr>
          <a:xfrm rot="16200000" flipH="1">
            <a:off x="4370850" y="4052329"/>
            <a:ext cx="245761" cy="2344245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10" idx="2"/>
            <a:endCxn id="29" idx="0"/>
          </p:cNvCxnSpPr>
          <p:nvPr/>
        </p:nvCxnSpPr>
        <p:spPr>
          <a:xfrm rot="16200000" flipH="1">
            <a:off x="4353445" y="4623389"/>
            <a:ext cx="280572" cy="2344245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323357" y="5259711"/>
            <a:ext cx="3663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1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cs typeface="Neo Sans Intel"/>
              </a:rPr>
              <a:t>…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3320188" y="4137332"/>
            <a:ext cx="1419" cy="15699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>
            <a:off x="3327076" y="4137332"/>
            <a:ext cx="2320305" cy="170130"/>
          </a:xfrm>
          <a:prstGeom prst="bentConnector2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038096" y="1181858"/>
            <a:ext cx="206433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EVP &amp; GM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1600" dirty="0" smtClean="0"/>
              <a:t>VP</a:t>
            </a:r>
          </a:p>
          <a:p>
            <a:endParaRPr lang="en-US" sz="2000" dirty="0"/>
          </a:p>
          <a:p>
            <a:r>
              <a:rPr lang="en-US" sz="1600" dirty="0" smtClean="0"/>
              <a:t>Sr. Director</a:t>
            </a:r>
          </a:p>
          <a:p>
            <a:endParaRPr lang="en-US" sz="1100" dirty="0"/>
          </a:p>
          <a:p>
            <a:endParaRPr lang="en-US" sz="1100" dirty="0" smtClean="0"/>
          </a:p>
          <a:p>
            <a:endParaRPr lang="en-US" sz="1100" dirty="0"/>
          </a:p>
          <a:p>
            <a:r>
              <a:rPr lang="en-US" sz="1600" dirty="0" smtClean="0"/>
              <a:t>Sr. Architect</a:t>
            </a:r>
          </a:p>
          <a:p>
            <a:endParaRPr lang="en-US" sz="1050" dirty="0"/>
          </a:p>
          <a:p>
            <a:endParaRPr lang="en-US" sz="1050" dirty="0" smtClean="0"/>
          </a:p>
          <a:p>
            <a:r>
              <a:rPr lang="en-US" sz="1600" dirty="0"/>
              <a:t>S</a:t>
            </a:r>
            <a:r>
              <a:rPr lang="en-US" sz="1600" dirty="0" smtClean="0"/>
              <a:t>VP Engineering</a:t>
            </a:r>
            <a:endParaRPr lang="en-US" sz="1600" dirty="0"/>
          </a:p>
          <a:p>
            <a:endParaRPr lang="en-US" sz="2000" dirty="0" smtClean="0"/>
          </a:p>
          <a:p>
            <a:r>
              <a:rPr lang="en-US" sz="1600" dirty="0" smtClean="0"/>
              <a:t>VP Engineering</a:t>
            </a:r>
            <a:endParaRPr lang="en-US" sz="1600" dirty="0"/>
          </a:p>
          <a:p>
            <a:endParaRPr lang="en-US" sz="1200" dirty="0" smtClean="0"/>
          </a:p>
          <a:p>
            <a:r>
              <a:rPr lang="en-US" sz="1600" dirty="0" smtClean="0"/>
              <a:t>Architect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1600" dirty="0" smtClean="0"/>
              <a:t>Sr. Engineer</a:t>
            </a:r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1600" dirty="0" smtClean="0"/>
              <a:t>QA Engineer</a:t>
            </a:r>
            <a:endParaRPr lang="en-US" sz="1600" dirty="0"/>
          </a:p>
        </p:txBody>
      </p:sp>
      <p:cxnSp>
        <p:nvCxnSpPr>
          <p:cNvPr id="56" name="Straight Arrow Connector 55"/>
          <p:cNvCxnSpPr>
            <a:stCxn id="8" idx="2"/>
          </p:cNvCxnSpPr>
          <p:nvPr/>
        </p:nvCxnSpPr>
        <p:spPr>
          <a:xfrm flipH="1">
            <a:off x="4513804" y="2895055"/>
            <a:ext cx="1" cy="23497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507065" y="3984412"/>
            <a:ext cx="2839" cy="17431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333358" y="3756954"/>
            <a:ext cx="4317198" cy="279734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Engineering Product Development Group</a:t>
            </a:r>
            <a:endParaRPr lang="en-US" sz="1400" dirty="0"/>
          </a:p>
        </p:txBody>
      </p:sp>
      <p:sp>
        <p:nvSpPr>
          <p:cNvPr id="62" name="Rectangle 61"/>
          <p:cNvSpPr/>
          <p:nvPr/>
        </p:nvSpPr>
        <p:spPr>
          <a:xfrm>
            <a:off x="3525556" y="1693543"/>
            <a:ext cx="1976498" cy="53166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Product Quality Group</a:t>
            </a:r>
            <a:endParaRPr lang="en-US" sz="1400" dirty="0"/>
          </a:p>
        </p:txBody>
      </p:sp>
      <p:cxnSp>
        <p:nvCxnSpPr>
          <p:cNvPr id="63" name="Straight Arrow Connector 62"/>
          <p:cNvCxnSpPr>
            <a:stCxn id="62" idx="2"/>
            <a:endCxn id="8" idx="0"/>
          </p:cNvCxnSpPr>
          <p:nvPr/>
        </p:nvCxnSpPr>
        <p:spPr>
          <a:xfrm>
            <a:off x="4513805" y="2225209"/>
            <a:ext cx="0" cy="13818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2"/>
            <a:endCxn id="62" idx="0"/>
          </p:cNvCxnSpPr>
          <p:nvPr/>
        </p:nvCxnSpPr>
        <p:spPr>
          <a:xfrm>
            <a:off x="4513805" y="1547523"/>
            <a:ext cx="0" cy="14602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1157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199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sz="44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Roles &amp; Responsibilities</a:t>
            </a:r>
            <a:endParaRPr sz="4400" b="1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797050" y="6400800"/>
            <a:ext cx="437514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NTX ISSA Cyber Security Conference – October 2-3, 2015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58200" y="6400800"/>
            <a:ext cx="53339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 baseline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6839347"/>
              </p:ext>
            </p:extLst>
          </p:nvPr>
        </p:nvGraphicFramePr>
        <p:xfrm>
          <a:off x="457198" y="1514622"/>
          <a:ext cx="8226427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0465"/>
                <a:gridCol w="452596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Role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Responsibilities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Sr.</a:t>
                      </a:r>
                      <a:r>
                        <a:rPr lang="en-US" sz="1800" baseline="0" dirty="0" smtClean="0"/>
                        <a:t> Director Product Security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Owns all product security within BU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Product Security Architect (</a:t>
                      </a:r>
                      <a:r>
                        <a:rPr lang="en-US" sz="1800" b="1" dirty="0" smtClean="0"/>
                        <a:t>PSA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Mentor PSCs for threat modeling, security architecture reviews, security reviews, tools, PSIRT, training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PSC Product Group Lead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Over all</a:t>
                      </a:r>
                      <a:r>
                        <a:rPr lang="en-US" sz="1800" baseline="0" dirty="0" smtClean="0"/>
                        <a:t> Product Group PSCs and products w/out PSCs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Product Security Champion</a:t>
                      </a:r>
                      <a:r>
                        <a:rPr lang="en-US" sz="1800" baseline="0" dirty="0" smtClean="0"/>
                        <a:t> (</a:t>
                      </a:r>
                      <a:r>
                        <a:rPr lang="en-US" sz="1800" b="1" baseline="0" dirty="0" smtClean="0"/>
                        <a:t>PSC</a:t>
                      </a:r>
                      <a:r>
                        <a:rPr lang="en-US" sz="1800" baseline="0" dirty="0" smtClean="0"/>
                        <a:t>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Collocated security </a:t>
                      </a:r>
                      <a:r>
                        <a:rPr lang="en-US" sz="1800" u="sng" dirty="0" smtClean="0"/>
                        <a:t>engineer / architect</a:t>
                      </a:r>
                      <a:r>
                        <a:rPr lang="en-US" sz="1800" dirty="0" smtClean="0"/>
                        <a:t> POC</a:t>
                      </a:r>
                      <a:r>
                        <a:rPr lang="en-US" sz="1800" baseline="0" dirty="0" smtClean="0"/>
                        <a:t> for a product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Software / Security Architect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(See PSC)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Product Security Evangelist (</a:t>
                      </a:r>
                      <a:r>
                        <a:rPr lang="en-US" sz="1800" b="1" dirty="0" smtClean="0"/>
                        <a:t>PSE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Collocated security </a:t>
                      </a:r>
                      <a:r>
                        <a:rPr lang="en-US" sz="1800" u="sng" dirty="0" smtClean="0"/>
                        <a:t>QA</a:t>
                      </a:r>
                      <a:r>
                        <a:rPr lang="en-US" sz="1800" baseline="0" dirty="0" smtClean="0"/>
                        <a:t> POC for a product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TS Subject</a:t>
                      </a:r>
                      <a:r>
                        <a:rPr lang="en-US" sz="1800" baseline="0" dirty="0" smtClean="0"/>
                        <a:t> Matter Expert (</a:t>
                      </a:r>
                      <a:r>
                        <a:rPr lang="en-US" sz="1800" b="1" baseline="0" dirty="0" smtClean="0"/>
                        <a:t>SME</a:t>
                      </a:r>
                      <a:r>
                        <a:rPr lang="en-US" sz="1800" baseline="0" dirty="0" smtClean="0"/>
                        <a:t>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Tech Support champion for a product 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Privacy Champion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(See PSC)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124958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sz="quarter" idx="12"/>
          </p:nvPr>
        </p:nvSpPr>
        <p:spPr>
          <a:xfrm>
            <a:off x="8742142" y="6446830"/>
            <a:ext cx="230989" cy="2061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baseline="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Font typeface="Calibri"/>
              <a:buNone/>
            </a:pPr>
            <a:r>
              <a:rPr lang="en-US" sz="4400" b="1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4400" b="1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6578" y="2299855"/>
            <a:ext cx="4586477" cy="3973944"/>
          </a:xfrm>
        </p:spPr>
        <p:txBody>
          <a:bodyPr/>
          <a:lstStyle/>
          <a:p>
            <a:pPr marL="800100" indent="-571500"/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36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</a:p>
          <a:p>
            <a:pPr marL="1200150" lvl="1" indent="-571500"/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 27034</a:t>
            </a:r>
          </a:p>
          <a:p>
            <a:pPr marL="1200150" lvl="1" indent="-571500"/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SDLC</a:t>
            </a:r>
          </a:p>
          <a:p>
            <a:pPr marL="800100" indent="-571500"/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36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</a:p>
          <a:p>
            <a:pPr marL="1200150" lvl="1" indent="-571500"/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Agile SDL</a:t>
            </a:r>
          </a:p>
          <a:p>
            <a:pPr marL="628650" lvl="1" indent="0">
              <a:buNone/>
            </a:pP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(Security Dev. Lifecycle)</a:t>
            </a: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24"/>
          </p:nvPr>
        </p:nvSpPr>
        <p:spPr>
          <a:xfrm>
            <a:off x="4705352" y="2299855"/>
            <a:ext cx="3981145" cy="3973944"/>
          </a:xfrm>
        </p:spPr>
        <p:txBody>
          <a:bodyPr/>
          <a:lstStyle/>
          <a:p>
            <a:pPr marL="800100" indent="-571500"/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36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</a:p>
          <a:p>
            <a:pPr marL="1200150" lvl="1" indent="-571500"/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PSMM</a:t>
            </a:r>
          </a:p>
          <a:p>
            <a:pPr marL="1200150" lvl="1" indent="-571500"/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 structure</a:t>
            </a:r>
          </a:p>
          <a:p>
            <a:pPr marL="1200150" lvl="1" indent="-571500"/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 Parameters</a:t>
            </a:r>
          </a:p>
          <a:p>
            <a:pPr marL="1200150" lvl="1" indent="-571500"/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Metrics</a:t>
            </a:r>
          </a:p>
          <a:p>
            <a:pPr marL="1200150" lvl="1" indent="-571500"/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 Office</a:t>
            </a: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body" sz="quarter" idx="13"/>
          </p:nvPr>
        </p:nvSpPr>
        <p:spPr>
          <a:xfrm>
            <a:off x="457200" y="1297773"/>
            <a:ext cx="8229600" cy="7115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indent="0">
              <a:buNone/>
            </a:pP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 / Product / Software Security</a:t>
            </a:r>
          </a:p>
        </p:txBody>
      </p:sp>
      <p:sp>
        <p:nvSpPr>
          <p:cNvPr id="10" name="Shape 48"/>
          <p:cNvSpPr txBox="1">
            <a:spLocks noGrp="1"/>
          </p:cNvSpPr>
          <p:nvPr>
            <p:ph type="ftr" idx="11"/>
          </p:nvPr>
        </p:nvSpPr>
        <p:spPr>
          <a:xfrm>
            <a:off x="1797050" y="6400800"/>
            <a:ext cx="437514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NTX ISSA Cyber Security Conference – October 2-3, 2015</a:t>
            </a:r>
          </a:p>
        </p:txBody>
      </p:sp>
    </p:spTree>
    <p:extLst>
      <p:ext uri="{BB962C8B-B14F-4D97-AF65-F5344CB8AC3E}">
        <p14:creationId xmlns:p14="http://schemas.microsoft.com/office/powerpoint/2010/main" val="26887912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199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sz="44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Objectively Measuring PSMM Levels</a:t>
            </a:r>
            <a:endParaRPr sz="4400" b="1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152400" y="1295400"/>
            <a:ext cx="8839199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indent="0">
              <a:buNone/>
            </a:pPr>
            <a:r>
              <a:rPr lang="en-US" sz="2400" dirty="0">
                <a:solidFill>
                  <a:srgbClr val="0071C5"/>
                </a:solidFill>
              </a:rPr>
              <a:t>How do we keep it honest?  (Validation)</a:t>
            </a:r>
          </a:p>
          <a:p>
            <a:pPr marL="800100" indent="-571500"/>
            <a:endParaRPr lang="en-US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3088" indent="-344488"/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PSCs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score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their own products</a:t>
            </a:r>
          </a:p>
          <a:p>
            <a:pPr marL="914400" lvl="1" indent="-344488"/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they do not know the answers then they should engage their product teams to get accurate answers</a:t>
            </a:r>
          </a:p>
          <a:p>
            <a:pPr marL="573088" indent="-344488"/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PSCs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one product group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assigned to review metrics from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their </a:t>
            </a:r>
            <a:r>
              <a:rPr lang="en-US" sz="2400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peers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a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 product group </a:t>
            </a:r>
          </a:p>
          <a:p>
            <a:pPr marL="573088" indent="-344488"/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PSC </a:t>
            </a:r>
            <a:r>
              <a:rPr lang="en-US" sz="2400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Leads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score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their product group from their perspective</a:t>
            </a:r>
          </a:p>
          <a:p>
            <a:pPr marL="573088" indent="-344488"/>
            <a:r>
              <a:rPr lang="en-US" sz="2400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PSC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scores of other product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 leads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identify and correct gross inaccuracies</a:t>
            </a:r>
          </a:p>
          <a:p>
            <a:pPr marL="573088" indent="-344488"/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Product Security and Privacy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Governance </a:t>
            </a:r>
            <a:r>
              <a:rPr lang="en-US" sz="2400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performs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rolling audits to ensure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compliance, accuracy, and consistency</a:t>
            </a: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indent="-571500"/>
            <a:endParaRPr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797050" y="6400800"/>
            <a:ext cx="437514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NTX ISSA Cyber Security Conference – October 2-3, 2015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58200" y="6400800"/>
            <a:ext cx="53339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 baseline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818369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sz="quarter" idx="12"/>
          </p:nvPr>
        </p:nvSpPr>
        <p:spPr>
          <a:xfrm>
            <a:off x="8589818" y="6424470"/>
            <a:ext cx="401785" cy="23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 baseline="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sz="4400" b="1" dirty="0">
                <a:solidFill>
                  <a:schemeClr val="dk2"/>
                </a:solidFill>
                <a:latin typeface="Calibri"/>
                <a:ea typeface="Calibri"/>
                <a:cs typeface="Calibri"/>
              </a:rPr>
              <a:t>PSMM Parameters</a:t>
            </a:r>
            <a:endParaRPr sz="44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6579" y="1769261"/>
            <a:ext cx="2714004" cy="4633843"/>
          </a:xfrm>
        </p:spPr>
        <p:txBody>
          <a:bodyPr/>
          <a:lstStyle/>
          <a:p>
            <a:pPr marL="347663" indent="-347663">
              <a:buFont typeface="+mj-lt"/>
              <a:buAutoNum type="arabicPeriod"/>
            </a:pPr>
            <a:r>
              <a:rPr lang="en-US" sz="2100" dirty="0">
                <a:solidFill>
                  <a:srgbClr val="0071C5"/>
                </a:solidFill>
              </a:rPr>
              <a:t>Program</a:t>
            </a:r>
          </a:p>
          <a:p>
            <a:pPr marL="347663" indent="-347663">
              <a:buFont typeface="+mj-lt"/>
              <a:buAutoNum type="arabicPeriod"/>
            </a:pPr>
            <a:r>
              <a:rPr lang="en-US" sz="2100" dirty="0">
                <a:solidFill>
                  <a:srgbClr val="0071C5"/>
                </a:solidFill>
              </a:rPr>
              <a:t>Resources</a:t>
            </a:r>
          </a:p>
          <a:p>
            <a:pPr marL="347663" indent="-347663">
              <a:buFont typeface="+mj-lt"/>
              <a:buAutoNum type="arabicPeriod"/>
            </a:pPr>
            <a:r>
              <a:rPr lang="en-US" sz="2100" dirty="0">
                <a:solidFill>
                  <a:srgbClr val="0071C5"/>
                </a:solidFill>
              </a:rPr>
              <a:t>SDL</a:t>
            </a:r>
          </a:p>
          <a:p>
            <a:pPr marL="347663" indent="-347663">
              <a:buFont typeface="+mj-lt"/>
              <a:buAutoNum type="arabicPeriod"/>
            </a:pPr>
            <a:r>
              <a:rPr lang="en-US" sz="2100" dirty="0">
                <a:solidFill>
                  <a:srgbClr val="0071C5"/>
                </a:solidFill>
              </a:rPr>
              <a:t>PSIRT</a:t>
            </a:r>
          </a:p>
          <a:p>
            <a:pPr marL="347663" indent="-347663">
              <a:buFont typeface="+mj-lt"/>
              <a:buAutoNum type="arabicPeriod"/>
            </a:pPr>
            <a:r>
              <a:rPr lang="en-US" sz="2100" dirty="0">
                <a:solidFill>
                  <a:srgbClr val="0071C5"/>
                </a:solidFill>
              </a:rPr>
              <a:t>Policy</a:t>
            </a:r>
          </a:p>
          <a:p>
            <a:pPr marL="347663" indent="-347663">
              <a:buFont typeface="+mj-lt"/>
              <a:buAutoNum type="arabicPeriod"/>
            </a:pPr>
            <a:r>
              <a:rPr lang="en-US" sz="2100" dirty="0">
                <a:solidFill>
                  <a:srgbClr val="0071C5"/>
                </a:solidFill>
              </a:rPr>
              <a:t>Process</a:t>
            </a:r>
          </a:p>
          <a:p>
            <a:pPr marL="347663" indent="-347663">
              <a:buFont typeface="+mj-lt"/>
              <a:buAutoNum type="arabicPeriod"/>
            </a:pPr>
            <a:r>
              <a:rPr lang="en-US" sz="2100" dirty="0">
                <a:solidFill>
                  <a:srgbClr val="0071C5"/>
                </a:solidFill>
              </a:rPr>
              <a:t>Training</a:t>
            </a:r>
          </a:p>
          <a:p>
            <a:pPr marL="347663" indent="-347663">
              <a:buFont typeface="+mj-lt"/>
              <a:buAutoNum type="arabicPeriod"/>
            </a:pPr>
            <a:r>
              <a:rPr lang="en-US" sz="2100" dirty="0">
                <a:solidFill>
                  <a:srgbClr val="0071C5"/>
                </a:solidFill>
              </a:rPr>
              <a:t>Reporting &amp; Tracking </a:t>
            </a:r>
            <a:r>
              <a:rPr lang="en-US" sz="2100" dirty="0" smtClean="0">
                <a:solidFill>
                  <a:srgbClr val="0071C5"/>
                </a:solidFill>
              </a:rPr>
              <a:t>Tools</a:t>
            </a:r>
            <a:endParaRPr lang="en-US" sz="2100" dirty="0">
              <a:solidFill>
                <a:srgbClr val="0071C5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24"/>
          </p:nvPr>
        </p:nvSpPr>
        <p:spPr>
          <a:xfrm>
            <a:off x="3508513" y="1769261"/>
            <a:ext cx="5327373" cy="4633843"/>
          </a:xfrm>
        </p:spPr>
        <p:txBody>
          <a:bodyPr/>
          <a:lstStyle/>
          <a:p>
            <a:pPr marL="457200" indent="-457200">
              <a:spcBef>
                <a:spcPts val="200"/>
              </a:spcBef>
              <a:buFont typeface="+mj-lt"/>
              <a:buAutoNum type="arabicPeriod"/>
            </a:pPr>
            <a:r>
              <a:rPr lang="en-US" sz="2100" dirty="0">
                <a:solidFill>
                  <a:srgbClr val="0071C5"/>
                </a:solidFill>
              </a:rPr>
              <a:t>Security Requirements Plan [Waterfall] / Definition of Done (DoD) [Agile]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</a:pPr>
            <a:r>
              <a:rPr lang="en-US" sz="2100" dirty="0">
                <a:solidFill>
                  <a:srgbClr val="0071C5"/>
                </a:solidFill>
              </a:rPr>
              <a:t>Architecture and Design Reviews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</a:pPr>
            <a:r>
              <a:rPr lang="en-US" sz="2100" dirty="0">
                <a:solidFill>
                  <a:srgbClr val="0071C5"/>
                </a:solidFill>
              </a:rPr>
              <a:t>Threat Modeling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</a:pPr>
            <a:r>
              <a:rPr lang="en-US" sz="2100" dirty="0">
                <a:solidFill>
                  <a:srgbClr val="0071C5"/>
                </a:solidFill>
              </a:rPr>
              <a:t>Security Testing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</a:pPr>
            <a:r>
              <a:rPr lang="en-US" sz="2100" dirty="0">
                <a:solidFill>
                  <a:srgbClr val="0071C5"/>
                </a:solidFill>
              </a:rPr>
              <a:t>Static Analysis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</a:pPr>
            <a:r>
              <a:rPr lang="en-US" sz="2100" dirty="0">
                <a:solidFill>
                  <a:srgbClr val="0071C5"/>
                </a:solidFill>
              </a:rPr>
              <a:t>Dynamic Analysis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</a:pPr>
            <a:r>
              <a:rPr lang="en-US" sz="2100" dirty="0">
                <a:solidFill>
                  <a:srgbClr val="0071C5"/>
                </a:solidFill>
              </a:rPr>
              <a:t>Fuzz Testing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</a:pPr>
            <a:r>
              <a:rPr lang="en-US" sz="2100" dirty="0">
                <a:solidFill>
                  <a:srgbClr val="0071C5"/>
                </a:solidFill>
              </a:rPr>
              <a:t>Vulnerability Scans / Penetration Testing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</a:pPr>
            <a:r>
              <a:rPr lang="en-US" sz="2100" dirty="0">
                <a:solidFill>
                  <a:srgbClr val="0071C5"/>
                </a:solidFill>
              </a:rPr>
              <a:t>Manual Code Reviews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</a:pPr>
            <a:r>
              <a:rPr lang="en-US" sz="2100" dirty="0">
                <a:solidFill>
                  <a:srgbClr val="0071C5"/>
                </a:solidFill>
              </a:rPr>
              <a:t>Secure Coding Standards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</a:pPr>
            <a:r>
              <a:rPr lang="en-US" sz="2100" dirty="0">
                <a:solidFill>
                  <a:srgbClr val="0071C5"/>
                </a:solidFill>
              </a:rPr>
              <a:t>Open Source / 3rd Party COTS Libraries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</a:pPr>
            <a:r>
              <a:rPr lang="en-US" sz="2100" dirty="0">
                <a:solidFill>
                  <a:srgbClr val="0071C5"/>
                </a:solidFill>
              </a:rPr>
              <a:t>Privacy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159231"/>
            <a:ext cx="3051313" cy="520124"/>
          </a:xfrm>
        </p:spPr>
        <p:txBody>
          <a:bodyPr/>
          <a:lstStyle/>
          <a:p>
            <a:r>
              <a:rPr lang="en-US" sz="2400" u="sng" dirty="0" smtClean="0">
                <a:solidFill>
                  <a:srgbClr val="0033FF"/>
                </a:solidFill>
              </a:rPr>
              <a:t>Operational</a:t>
            </a:r>
            <a:endParaRPr lang="en-US" sz="2400" u="sng" dirty="0">
              <a:solidFill>
                <a:srgbClr val="C00000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26691" y="1190828"/>
            <a:ext cx="2050473" cy="520124"/>
          </a:xfrm>
        </p:spPr>
        <p:txBody>
          <a:bodyPr/>
          <a:lstStyle/>
          <a:p>
            <a:r>
              <a:rPr lang="en-US" sz="2400" u="sng" dirty="0" smtClean="0">
                <a:solidFill>
                  <a:srgbClr val="C00000"/>
                </a:solidFill>
              </a:rPr>
              <a:t>Technical</a:t>
            </a:r>
            <a:endParaRPr lang="en-US" sz="2400" u="sng" dirty="0">
              <a:solidFill>
                <a:srgbClr val="C00000"/>
              </a:solidFill>
            </a:endParaRPr>
          </a:p>
        </p:txBody>
      </p:sp>
      <p:sp>
        <p:nvSpPr>
          <p:cNvPr id="12" name="Shape 48"/>
          <p:cNvSpPr txBox="1">
            <a:spLocks noGrp="1"/>
          </p:cNvSpPr>
          <p:nvPr>
            <p:ph type="ftr" idx="11"/>
          </p:nvPr>
        </p:nvSpPr>
        <p:spPr>
          <a:xfrm>
            <a:off x="1797050" y="6400800"/>
            <a:ext cx="437514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NTX ISSA Cyber Security Conference – October 2-3, 2015</a:t>
            </a:r>
          </a:p>
        </p:txBody>
      </p:sp>
    </p:spTree>
    <p:extLst>
      <p:ext uri="{BB962C8B-B14F-4D97-AF65-F5344CB8AC3E}">
        <p14:creationId xmlns:p14="http://schemas.microsoft.com/office/powerpoint/2010/main" val="76580500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199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sz="44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Intel </a:t>
            </a:r>
            <a:r>
              <a:rPr lang="en-US" sz="44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PSMM </a:t>
            </a:r>
            <a:r>
              <a:rPr lang="en-US" sz="44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Level 4: </a:t>
            </a:r>
            <a:r>
              <a:rPr lang="en-US" sz="44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Acceptable     .</a:t>
            </a:r>
            <a:endParaRPr sz="4400" b="1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152400" y="1221512"/>
            <a:ext cx="8839199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6075" indent="-346075">
              <a:spcBef>
                <a:spcPts val="600"/>
              </a:spcBef>
              <a:buFont typeface="+mj-lt"/>
              <a:buAutoNum type="arabicPeriod"/>
            </a:pPr>
            <a:r>
              <a:rPr lang="en-US" sz="1600" b="1" dirty="0">
                <a:solidFill>
                  <a:schemeClr val="tx1"/>
                </a:solidFill>
              </a:rPr>
              <a:t>Security Requirements Plan/DoD:</a:t>
            </a:r>
            <a:r>
              <a:rPr lang="en-US" sz="1600" dirty="0">
                <a:solidFill>
                  <a:schemeClr val="tx1"/>
                </a:solidFill>
              </a:rPr>
              <a:t> Product teams conduct and report on required security tasks as defined in their security plan for their project milestones</a:t>
            </a:r>
          </a:p>
          <a:p>
            <a:pPr marL="346075" indent="-346075">
              <a:spcBef>
                <a:spcPts val="600"/>
              </a:spcBef>
              <a:buFont typeface="+mj-lt"/>
              <a:buAutoNum type="arabicPeriod"/>
            </a:pPr>
            <a:r>
              <a:rPr lang="en-US" sz="1600" b="1" dirty="0">
                <a:solidFill>
                  <a:schemeClr val="tx1"/>
                </a:solidFill>
              </a:rPr>
              <a:t>Architecture and Design Reviews: </a:t>
            </a:r>
            <a:r>
              <a:rPr lang="en-US" sz="1600" dirty="0">
                <a:solidFill>
                  <a:schemeClr val="tx1"/>
                </a:solidFill>
              </a:rPr>
              <a:t>Frequent architecture reviews are conducted</a:t>
            </a:r>
          </a:p>
          <a:p>
            <a:pPr marL="346075" indent="-346075">
              <a:spcBef>
                <a:spcPts val="600"/>
              </a:spcBef>
              <a:buFont typeface="+mj-lt"/>
              <a:buAutoNum type="arabicPeriod"/>
            </a:pPr>
            <a:r>
              <a:rPr lang="en-US" sz="1600" b="1" dirty="0">
                <a:solidFill>
                  <a:schemeClr val="tx1"/>
                </a:solidFill>
              </a:rPr>
              <a:t>Threat Modeling: </a:t>
            </a:r>
            <a:r>
              <a:rPr lang="en-US" sz="1600" dirty="0">
                <a:solidFill>
                  <a:schemeClr val="tx1"/>
                </a:solidFill>
              </a:rPr>
              <a:t>Trained security architects oversee frequent reviews accounting for all known attack vectors</a:t>
            </a:r>
          </a:p>
          <a:p>
            <a:pPr marL="346075" indent="-346075">
              <a:spcBef>
                <a:spcPts val="600"/>
              </a:spcBef>
              <a:buFont typeface="+mj-lt"/>
              <a:buAutoNum type="arabicPeriod"/>
            </a:pPr>
            <a:r>
              <a:rPr lang="en-US" sz="1600" b="1" dirty="0">
                <a:solidFill>
                  <a:schemeClr val="tx1"/>
                </a:solidFill>
              </a:rPr>
              <a:t>Security Testing:</a:t>
            </a:r>
            <a:r>
              <a:rPr lang="en-US" sz="1600" dirty="0">
                <a:solidFill>
                  <a:schemeClr val="tx1"/>
                </a:solidFill>
              </a:rPr>
              <a:t> Security testing performed completely several times</a:t>
            </a:r>
          </a:p>
          <a:p>
            <a:pPr marL="346075" indent="-346075">
              <a:spcBef>
                <a:spcPts val="600"/>
              </a:spcBef>
              <a:buFont typeface="+mj-lt"/>
              <a:buAutoNum type="arabicPeriod"/>
            </a:pPr>
            <a:r>
              <a:rPr lang="en-US" sz="1600" b="1" dirty="0">
                <a:solidFill>
                  <a:schemeClr val="tx1"/>
                </a:solidFill>
              </a:rPr>
              <a:t>Static Analysis:</a:t>
            </a:r>
            <a:r>
              <a:rPr lang="en-US" sz="1600" dirty="0">
                <a:solidFill>
                  <a:schemeClr val="tx1"/>
                </a:solidFill>
              </a:rPr>
              <a:t> Majority of products analyzed frequently, defect rate decreasing</a:t>
            </a:r>
          </a:p>
          <a:p>
            <a:pPr marL="346075" indent="-346075">
              <a:spcBef>
                <a:spcPts val="600"/>
              </a:spcBef>
              <a:buFont typeface="+mj-lt"/>
              <a:buAutoNum type="arabicPeriod"/>
            </a:pPr>
            <a:r>
              <a:rPr lang="en-US" sz="1600" b="1" dirty="0">
                <a:solidFill>
                  <a:schemeClr val="tx1"/>
                </a:solidFill>
              </a:rPr>
              <a:t>Dynamic Analysis:</a:t>
            </a:r>
            <a:r>
              <a:rPr lang="en-US" sz="1600" dirty="0">
                <a:solidFill>
                  <a:schemeClr val="tx1"/>
                </a:solidFill>
              </a:rPr>
              <a:t> Applicable products analyzed frequently, high and medium severity issues fixed.  Defect rate near zero (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600" dirty="0">
                <a:solidFill>
                  <a:schemeClr val="tx1"/>
                </a:solidFill>
              </a:rPr>
              <a:t>) in finished product.</a:t>
            </a:r>
          </a:p>
          <a:p>
            <a:pPr marL="346075" indent="-346075">
              <a:spcBef>
                <a:spcPts val="600"/>
              </a:spcBef>
              <a:buFont typeface="+mj-lt"/>
              <a:buAutoNum type="arabicPeriod"/>
            </a:pPr>
            <a:r>
              <a:rPr lang="en-US" sz="1600" b="1" dirty="0">
                <a:solidFill>
                  <a:schemeClr val="tx1"/>
                </a:solidFill>
              </a:rPr>
              <a:t>Fuzz Testing :</a:t>
            </a:r>
            <a:r>
              <a:rPr lang="en-US" sz="1600" dirty="0">
                <a:solidFill>
                  <a:schemeClr val="tx1"/>
                </a:solidFill>
              </a:rPr>
              <a:t> Scans run frequently, high and medium severity issues fixed, new custom scripts created</a:t>
            </a:r>
          </a:p>
          <a:p>
            <a:pPr marL="346075" indent="-346075">
              <a:spcBef>
                <a:spcPts val="600"/>
              </a:spcBef>
              <a:buFont typeface="+mj-lt"/>
              <a:buAutoNum type="arabicPeriod"/>
            </a:pPr>
            <a:r>
              <a:rPr lang="en-US" sz="1600" b="1" dirty="0">
                <a:solidFill>
                  <a:schemeClr val="tx1"/>
                </a:solidFill>
              </a:rPr>
              <a:t>Penetration Testing:</a:t>
            </a:r>
            <a:r>
              <a:rPr lang="en-US" sz="1600" dirty="0">
                <a:solidFill>
                  <a:schemeClr val="tx1"/>
                </a:solidFill>
              </a:rPr>
              <a:t> Resident pen testing expert available, defects in Bugzilla</a:t>
            </a:r>
          </a:p>
          <a:p>
            <a:pPr marL="346075" indent="-346075">
              <a:spcBef>
                <a:spcPts val="600"/>
              </a:spcBef>
              <a:buFont typeface="+mj-lt"/>
              <a:buAutoNum type="arabicPeriod"/>
            </a:pPr>
            <a:r>
              <a:rPr lang="en-US" sz="1600" b="1" dirty="0">
                <a:solidFill>
                  <a:schemeClr val="tx1"/>
                </a:solidFill>
              </a:rPr>
              <a:t>Manual Code Reviews:</a:t>
            </a:r>
            <a:r>
              <a:rPr lang="en-US" sz="1600" dirty="0">
                <a:solidFill>
                  <a:schemeClr val="tx1"/>
                </a:solidFill>
              </a:rPr>
              <a:t> Conducted on all potentially risky code using a shared tool</a:t>
            </a:r>
          </a:p>
          <a:p>
            <a:pPr marL="346075" indent="-346075">
              <a:spcBef>
                <a:spcPts val="600"/>
              </a:spcBef>
              <a:buFont typeface="+mj-lt"/>
              <a:buAutoNum type="arabicPeriod"/>
            </a:pPr>
            <a:r>
              <a:rPr lang="en-US" sz="1600" b="1" dirty="0">
                <a:solidFill>
                  <a:schemeClr val="tx1"/>
                </a:solidFill>
              </a:rPr>
              <a:t>Secure Coding Standards:</a:t>
            </a:r>
            <a:r>
              <a:rPr lang="en-US" sz="1600" dirty="0">
                <a:solidFill>
                  <a:schemeClr val="tx1"/>
                </a:solidFill>
              </a:rPr>
              <a:t> Following adopted standards</a:t>
            </a:r>
          </a:p>
          <a:p>
            <a:pPr marL="346075" indent="-346075">
              <a:spcBef>
                <a:spcPts val="600"/>
              </a:spcBef>
              <a:buFont typeface="+mj-lt"/>
              <a:buAutoNum type="arabicPeriod"/>
            </a:pPr>
            <a:r>
              <a:rPr lang="en-US" sz="1600" b="1" dirty="0">
                <a:solidFill>
                  <a:schemeClr val="tx1"/>
                </a:solidFill>
              </a:rPr>
              <a:t>Open Source/3</a:t>
            </a:r>
            <a:r>
              <a:rPr lang="en-US" sz="1600" b="1" baseline="30000" dirty="0">
                <a:solidFill>
                  <a:schemeClr val="tx1"/>
                </a:solidFill>
              </a:rPr>
              <a:t>rd</a:t>
            </a:r>
            <a:r>
              <a:rPr lang="en-US" sz="1600" b="1" dirty="0">
                <a:solidFill>
                  <a:schemeClr val="tx1"/>
                </a:solidFill>
              </a:rPr>
              <a:t> Party COTS Libraries:</a:t>
            </a:r>
            <a:r>
              <a:rPr lang="en-US" sz="1600" dirty="0">
                <a:solidFill>
                  <a:schemeClr val="tx1"/>
                </a:solidFill>
              </a:rPr>
              <a:t> Fully maintaining all documented 3</a:t>
            </a:r>
            <a:r>
              <a:rPr lang="en-US" sz="1600" baseline="30000" dirty="0">
                <a:solidFill>
                  <a:schemeClr val="tx1"/>
                </a:solidFill>
              </a:rPr>
              <a:t>rd</a:t>
            </a:r>
            <a:r>
              <a:rPr lang="en-US" sz="1600" dirty="0">
                <a:solidFill>
                  <a:schemeClr val="tx1"/>
                </a:solidFill>
              </a:rPr>
              <a:t> party libraries and versions shipped across all supported releases</a:t>
            </a:r>
          </a:p>
          <a:p>
            <a:pPr marL="346075" indent="-346075">
              <a:spcBef>
                <a:spcPts val="600"/>
              </a:spcBef>
              <a:buFont typeface="+mj-lt"/>
              <a:buAutoNum type="arabicPeriod"/>
            </a:pPr>
            <a:r>
              <a:rPr lang="en-US" sz="1600" b="1" dirty="0">
                <a:solidFill>
                  <a:schemeClr val="tx1"/>
                </a:solidFill>
              </a:rPr>
              <a:t>Privacy:</a:t>
            </a:r>
            <a:r>
              <a:rPr lang="en-US" sz="1600" dirty="0">
                <a:solidFill>
                  <a:schemeClr val="tx1"/>
                </a:solidFill>
              </a:rPr>
              <a:t> Privacy is integrated with product </a:t>
            </a:r>
            <a:r>
              <a:rPr lang="en-US" sz="1600" dirty="0" smtClean="0">
                <a:solidFill>
                  <a:schemeClr val="tx1"/>
                </a:solidFill>
              </a:rPr>
              <a:t>security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797050" y="6400800"/>
            <a:ext cx="437514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NTX ISSA Cyber Security Conference – October 2-3, 2015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58200" y="6400800"/>
            <a:ext cx="53339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 b="0" i="0" u="none" strike="noStrike" cap="none" baseline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4" descr="File:4 white, red rounded rectangle.sv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352" y="313283"/>
            <a:ext cx="496943" cy="70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036606" y="74273"/>
            <a:ext cx="10605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C00000"/>
                </a:solidFill>
              </a:rPr>
              <a:t>Technical</a:t>
            </a:r>
          </a:p>
        </p:txBody>
      </p:sp>
    </p:spTree>
    <p:extLst>
      <p:ext uri="{BB962C8B-B14F-4D97-AF65-F5344CB8AC3E}">
        <p14:creationId xmlns:p14="http://schemas.microsoft.com/office/powerpoint/2010/main" val="339461490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199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sz="44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Detailed Word Doc</a:t>
            </a:r>
            <a:endParaRPr sz="4400" b="1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152400" y="1171074"/>
            <a:ext cx="8839199" cy="50773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 algn="just">
              <a:lnSpc>
                <a:spcPct val="115000"/>
              </a:lnSpc>
              <a:spcBef>
                <a:spcPts val="1200"/>
              </a:spcBef>
              <a:spcAft>
                <a:spcPts val="400"/>
              </a:spcAft>
              <a:buNone/>
              <a:tabLst>
                <a:tab pos="365760" algn="l"/>
                <a:tab pos="685800" algn="l"/>
              </a:tabLst>
            </a:pPr>
            <a:r>
              <a:rPr lang="en-US" sz="1600" b="1" dirty="0" smtClean="0">
                <a:solidFill>
                  <a:srgbClr val="0033FF"/>
                </a:solidFill>
                <a:latin typeface="Intel Clear" panose="020B06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5.4  Security </a:t>
            </a:r>
            <a:r>
              <a:rPr lang="en-US" sz="1600" b="1" dirty="0">
                <a:solidFill>
                  <a:srgbClr val="0033FF"/>
                </a:solidFill>
                <a:latin typeface="Intel Clear" panose="020B06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Testing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US" sz="1600" dirty="0"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parameter measures how well software security requirements are being performed and verified by both engineering and QA</a:t>
            </a:r>
            <a:r>
              <a:rPr lang="en-US" sz="1600" dirty="0" smtClean="0"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sz="1600" b="1" dirty="0"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Level 1 None</a:t>
            </a:r>
            <a:endParaRPr lang="en-US" sz="1200" dirty="0"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600" dirty="0"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security plan.  No security plan testing or validation performed.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US" sz="1600" b="1" dirty="0" smtClean="0"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Level </a:t>
            </a:r>
            <a:r>
              <a:rPr lang="en-US" sz="1600" b="1" dirty="0"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Initial</a:t>
            </a:r>
            <a:endParaRPr lang="en-US" sz="1200" dirty="0"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600" dirty="0"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Security plan created.  Security plan testing and validation performed </a:t>
            </a:r>
            <a:r>
              <a:rPr lang="en-US" sz="1600" u="sng" dirty="0"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occasionally</a:t>
            </a:r>
            <a:r>
              <a:rPr lang="en-US" sz="1600" dirty="0" smtClean="0"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US" sz="1600" b="1" dirty="0" smtClean="0"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Level </a:t>
            </a:r>
            <a:r>
              <a:rPr lang="en-US" sz="1600" b="1" dirty="0"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Basic</a:t>
            </a:r>
            <a:endParaRPr lang="en-US" sz="1200" dirty="0"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600" dirty="0"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Security plan testing and validation performed completely at least </a:t>
            </a:r>
            <a:r>
              <a:rPr lang="en-US" sz="1600" u="sng" dirty="0"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</a:t>
            </a:r>
            <a:r>
              <a:rPr lang="en-US" sz="1600" dirty="0"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before release</a:t>
            </a:r>
          </a:p>
          <a:p>
            <a:pPr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600" dirty="0"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Functional Testing (what </a:t>
            </a:r>
            <a:r>
              <a:rPr lang="en-US" sz="1600" u="sng" dirty="0"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en-US" sz="1600" dirty="0"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know) performed to verify intended behavior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US" sz="1600" b="1" dirty="0" smtClean="0"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Level </a:t>
            </a:r>
            <a:r>
              <a:rPr lang="en-US" sz="1600" b="1" dirty="0"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Acceptable</a:t>
            </a:r>
            <a:endParaRPr lang="en-US" sz="1200" dirty="0"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600" dirty="0"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Security plan testing and validation performed completely </a:t>
            </a:r>
            <a:r>
              <a:rPr lang="en-US" sz="1600" u="sng" dirty="0"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several</a:t>
            </a:r>
            <a:r>
              <a:rPr lang="en-US" sz="1600" dirty="0"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times before release</a:t>
            </a:r>
          </a:p>
          <a:p>
            <a:pPr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600" dirty="0"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Negative Space Testing (what </a:t>
            </a:r>
            <a:r>
              <a:rPr lang="en-US" sz="1600" u="sng" dirty="0"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hackers</a:t>
            </a:r>
            <a:r>
              <a:rPr lang="en-US" sz="1600" dirty="0"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know) performed to identify non-intended behavior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US" sz="1600" b="1" dirty="0" smtClean="0"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Level </a:t>
            </a:r>
            <a:r>
              <a:rPr lang="en-US" sz="1600" b="1" dirty="0"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Mature</a:t>
            </a:r>
            <a:endParaRPr lang="en-US" sz="1200" dirty="0"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600" dirty="0"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Security plan testing and validation performed continuously and completely both before and after release</a:t>
            </a:r>
            <a:endParaRPr sz="1600" dirty="0"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797050" y="6400800"/>
            <a:ext cx="437514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NTX ISSA Cyber Security Conference – October 2-3, 2015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58200" y="6400800"/>
            <a:ext cx="53339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 b="0" i="0" u="none" strike="noStrike" cap="none" baseline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7936" y="2112275"/>
            <a:ext cx="7611980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Process vs. Quality of Execution</a:t>
            </a:r>
          </a:p>
          <a:p>
            <a:pPr algn="ctr"/>
            <a:r>
              <a:rPr lang="en-US" sz="5400" dirty="0" smtClean="0">
                <a:sym typeface="Wingdings" panose="05000000000000000000" pitchFamily="2" charset="2"/>
              </a:rPr>
              <a:t>                   </a:t>
            </a:r>
            <a:endParaRPr lang="en-US" sz="5400" dirty="0"/>
          </a:p>
          <a:p>
            <a:pPr algn="ctr"/>
            <a:r>
              <a:rPr lang="en-US" sz="5400" dirty="0" smtClean="0"/>
              <a:t>Compliant vs. Secure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310456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Spreadsheet</a:t>
            </a:r>
            <a:endParaRPr lang="en-US" sz="4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22144" y="6465457"/>
            <a:ext cx="369455" cy="169141"/>
          </a:xfr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EEB8B06D-99A5-468B-806E-293788FE9637}" type="slidenum">
              <a:rPr lang="en-US" sz="120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pPr algn="r">
                <a:buSzPct val="25000"/>
              </a:pPr>
              <a:t>24</a:t>
            </a:fld>
            <a:endParaRPr lang="en-US" sz="1200" dirty="0">
              <a:solidFill>
                <a:schemeClr val="accen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Shape 48"/>
          <p:cNvSpPr txBox="1">
            <a:spLocks noGrp="1"/>
          </p:cNvSpPr>
          <p:nvPr>
            <p:ph type="ftr" idx="11"/>
          </p:nvPr>
        </p:nvSpPr>
        <p:spPr>
          <a:xfrm>
            <a:off x="1797050" y="6400800"/>
            <a:ext cx="437514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NTX ISSA Cyber Security Conference – October 2-3, 2015</a:t>
            </a:r>
          </a:p>
        </p:txBody>
      </p:sp>
    </p:spTree>
    <p:extLst>
      <p:ext uri="{BB962C8B-B14F-4D97-AF65-F5344CB8AC3E}">
        <p14:creationId xmlns:p14="http://schemas.microsoft.com/office/powerpoint/2010/main" val="34906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199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Font typeface="Calibri"/>
              <a:buNone/>
            </a:pPr>
            <a:r>
              <a:rPr lang="en-US" sz="4400" b="1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XLS Drop Down Lists</a:t>
            </a:r>
            <a:endParaRPr sz="4400" b="1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797050" y="6400800"/>
            <a:ext cx="437514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NTX ISSA Cyber Security Conference – October 2-3, 2015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58200" y="6400800"/>
            <a:ext cx="53339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200" b="0" i="0" u="none" strike="noStrike" cap="none" baseline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9033"/>
            <a:ext cx="9118864" cy="45947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49" y="3299660"/>
            <a:ext cx="8629650" cy="163830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8059267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199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Font typeface="Calibri"/>
              <a:buNone/>
            </a:pPr>
            <a:r>
              <a:rPr lang="en-US" sz="4400" b="1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Simple Scoring</a:t>
            </a:r>
            <a:endParaRPr sz="4400" b="1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2821" y="4756484"/>
            <a:ext cx="8678778" cy="14919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indent="-342900"/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addition to compute scores</a:t>
            </a:r>
          </a:p>
          <a:p>
            <a:pPr marL="571500" indent="-342900"/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Non-weighted</a:t>
            </a:r>
          </a:p>
          <a:p>
            <a:pPr marL="571500" indent="-342900"/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Operational, Technical,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Combined scores</a:t>
            </a:r>
            <a:endParaRPr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797050" y="6400800"/>
            <a:ext cx="437514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NTX ISSA Cyber Security Conference – October 2-3, 2015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58200" y="6400800"/>
            <a:ext cx="53339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US" sz="1200" b="0" i="0" u="none" strike="noStrike" cap="none" baseline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495673"/>
              </p:ext>
            </p:extLst>
          </p:nvPr>
        </p:nvGraphicFramePr>
        <p:xfrm>
          <a:off x="633663" y="1355560"/>
          <a:ext cx="7824537" cy="3240504"/>
        </p:xfrm>
        <a:graphic>
          <a:graphicData uri="http://schemas.openxmlformats.org/drawingml/2006/table">
            <a:tbl>
              <a:tblPr firstRow="1" firstCol="1" bandRow="1"/>
              <a:tblGrid>
                <a:gridCol w="2392677"/>
                <a:gridCol w="1631370"/>
                <a:gridCol w="1734087"/>
                <a:gridCol w="2066403"/>
              </a:tblGrid>
              <a:tr h="9258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PSMM Level</a:t>
                      </a:r>
                      <a:endParaRPr lang="en-US" sz="2400">
                        <a:effectLst/>
                        <a:latin typeface="Intel Clear" panose="020B06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Min. Score</a:t>
                      </a:r>
                      <a:endParaRPr lang="en-US" sz="2400">
                        <a:effectLst/>
                        <a:latin typeface="Intel Clear" panose="020B06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Max. Score</a:t>
                      </a:r>
                      <a:endParaRPr lang="en-US" sz="2400">
                        <a:effectLst/>
                        <a:latin typeface="Intel Clear" panose="020B06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Considered “In” Score</a:t>
                      </a:r>
                      <a:endParaRPr lang="en-US" sz="2400">
                        <a:effectLst/>
                        <a:latin typeface="Intel Clear" panose="020B06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629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1-None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20-29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9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2-Basic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30-49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9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3-Initial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50-69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9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4-Acceptable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70-89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9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5-Mature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90-100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76626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199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Font typeface="Calibri"/>
              <a:buNone/>
            </a:pPr>
            <a:r>
              <a:rPr lang="en-US" sz="4400" b="1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XLS </a:t>
            </a:r>
            <a:r>
              <a:rPr lang="en-US" sz="4400" b="1" i="0" u="sng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Product</a:t>
            </a:r>
            <a:r>
              <a:rPr lang="en-US" sz="4400" b="1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Scorecard</a:t>
            </a:r>
            <a:endParaRPr sz="4400" b="1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797050" y="6400800"/>
            <a:ext cx="437514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NTX ISSA Cyber Security Conference – October 2-3, 2015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58200" y="6400800"/>
            <a:ext cx="53339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200" b="0" i="0" u="none" strike="noStrike" cap="none" baseline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82653"/>
            <a:ext cx="9256295" cy="47846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1146771"/>
            <a:ext cx="9144000" cy="484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8063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199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Font typeface="Calibri"/>
              <a:buNone/>
            </a:pPr>
            <a:r>
              <a:rPr lang="en-US" sz="4400" b="1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XLS </a:t>
            </a:r>
            <a:r>
              <a:rPr lang="en-US" sz="4400" b="1" i="0" u="sng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Product</a:t>
            </a:r>
            <a:r>
              <a:rPr lang="en-US" sz="4400" b="1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Spider Diagram</a:t>
            </a:r>
            <a:endParaRPr sz="4400" b="1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797050" y="6400800"/>
            <a:ext cx="437514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NTX ISSA Cyber Security Conference – October 2-3, 2015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58200" y="6400800"/>
            <a:ext cx="53339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-US" sz="1200" b="0" i="0" u="none" strike="noStrike" cap="none" baseline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5" y="1335503"/>
            <a:ext cx="72961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6416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199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Font typeface="Calibri"/>
              <a:buNone/>
            </a:pPr>
            <a:r>
              <a:rPr lang="en-US" sz="4400" b="1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XLS </a:t>
            </a:r>
            <a:r>
              <a:rPr lang="en-US" sz="4400" b="1" i="0" u="sng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Product Group</a:t>
            </a:r>
            <a:r>
              <a:rPr lang="en-US" sz="4400" b="1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Scorecard</a:t>
            </a:r>
            <a:endParaRPr sz="4400" b="1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797050" y="6400800"/>
            <a:ext cx="437514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NTX ISSA Cyber Security Conference – October 2-3, 2015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58200" y="6400800"/>
            <a:ext cx="53339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en-US" sz="1200" b="0" i="0" u="none" strike="noStrike" cap="none" baseline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4" y="1159059"/>
            <a:ext cx="9081747" cy="514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86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“What”</a:t>
            </a:r>
            <a:endParaRPr lang="en-US" sz="4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22144" y="6465457"/>
            <a:ext cx="369455" cy="169141"/>
          </a:xfr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CFF84C33-ACA6-4649-8FDF-EF922AEA573A}" type="slidenum">
              <a:rPr lang="en-US" sz="1200" smtClean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3</a:t>
            </a:fld>
            <a:endParaRPr lang="en-US" sz="1200" dirty="0">
              <a:solidFill>
                <a:schemeClr val="accen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Shape 48"/>
          <p:cNvSpPr txBox="1">
            <a:spLocks noGrp="1"/>
          </p:cNvSpPr>
          <p:nvPr>
            <p:ph type="ftr" idx="11"/>
          </p:nvPr>
        </p:nvSpPr>
        <p:spPr>
          <a:xfrm>
            <a:off x="1797050" y="6400800"/>
            <a:ext cx="437514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NTX ISSA Cyber Security Conference – October 2-3, 2015</a:t>
            </a:r>
          </a:p>
        </p:txBody>
      </p:sp>
    </p:spTree>
    <p:extLst>
      <p:ext uri="{BB962C8B-B14F-4D97-AF65-F5344CB8AC3E}">
        <p14:creationId xmlns:p14="http://schemas.microsoft.com/office/powerpoint/2010/main" val="16763776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199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sz="44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XLS </a:t>
            </a:r>
            <a:r>
              <a:rPr lang="en-US" sz="4400" b="1" u="sng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Product Group</a:t>
            </a:r>
            <a:r>
              <a:rPr lang="en-US" sz="44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Spider Diagrams</a:t>
            </a:r>
            <a:endParaRPr sz="4400" b="1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797050" y="6400800"/>
            <a:ext cx="437514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NTX ISSA Cyber Security Conference – October 2-3, 2015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58200" y="6400800"/>
            <a:ext cx="53339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en-US" sz="1200" b="0" i="0" u="none" strike="noStrike" cap="none" baseline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76600"/>
            <a:ext cx="5286375" cy="4048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010" y="1904070"/>
            <a:ext cx="4828673" cy="430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579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199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Font typeface="Calibri"/>
              <a:buNone/>
            </a:pPr>
            <a:r>
              <a:rPr lang="en-US" sz="4400" b="1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All BU Products Scorecard</a:t>
            </a:r>
            <a:endParaRPr sz="4400" b="1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797050" y="6400800"/>
            <a:ext cx="437514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NTX ISSA Cyber Security Conference – October 2-3, 2015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58200" y="6400800"/>
            <a:ext cx="53339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en-US" sz="1200" b="0" i="0" u="none" strike="noStrike" cap="none" baseline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44" y="1163052"/>
            <a:ext cx="8390021" cy="515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7269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199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Font typeface="Calibri"/>
              <a:buNone/>
            </a:pPr>
            <a:r>
              <a:rPr lang="en-US" sz="4400" b="1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XLS All Product Groups</a:t>
            </a:r>
            <a:endParaRPr sz="4400" b="1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797050" y="6400800"/>
            <a:ext cx="437514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NTX ISSA Cyber Security Conference – October 2-3, 2015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58200" y="6400800"/>
            <a:ext cx="53339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en-US" sz="1200" b="0" i="0" u="none" strike="noStrike" cap="none" baseline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6" y="1155032"/>
            <a:ext cx="5455444" cy="56950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9494" y="1315346"/>
            <a:ext cx="4447674" cy="508545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420172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Metrics</a:t>
            </a:r>
            <a:endParaRPr lang="en-US" sz="4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22144" y="6465457"/>
            <a:ext cx="369455" cy="169141"/>
          </a:xfr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EEB8B06D-99A5-468B-806E-293788FE9637}" type="slidenum">
              <a:rPr lang="en-US" sz="120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pPr algn="r">
                <a:buSzPct val="25000"/>
              </a:pPr>
              <a:t>33</a:t>
            </a:fld>
            <a:endParaRPr lang="en-US" sz="1200" dirty="0">
              <a:solidFill>
                <a:schemeClr val="accen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Shape 48"/>
          <p:cNvSpPr txBox="1">
            <a:spLocks noGrp="1"/>
          </p:cNvSpPr>
          <p:nvPr>
            <p:ph type="ftr" idx="11"/>
          </p:nvPr>
        </p:nvSpPr>
        <p:spPr>
          <a:xfrm>
            <a:off x="1797050" y="6400800"/>
            <a:ext cx="437514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NTX ISSA Cyber Security Conference – October 2-3, 2015</a:t>
            </a:r>
          </a:p>
        </p:txBody>
      </p:sp>
    </p:spTree>
    <p:extLst>
      <p:ext uri="{BB962C8B-B14F-4D97-AF65-F5344CB8AC3E}">
        <p14:creationId xmlns:p14="http://schemas.microsoft.com/office/powerpoint/2010/main" val="324866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199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Font typeface="Calibri"/>
              <a:buNone/>
            </a:pPr>
            <a:r>
              <a:rPr lang="en-US" sz="4400" b="1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Most Accurate – From Product Data</a:t>
            </a:r>
            <a:endParaRPr sz="4400" b="1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797050" y="6400800"/>
            <a:ext cx="437514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NTX ISSA Cyber Security Conference – October 2-3, 2015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58200" y="6400800"/>
            <a:ext cx="53339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en-US" sz="1200" b="0" i="0" u="none" strike="noStrike" cap="none" baseline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31" y="1269456"/>
            <a:ext cx="7894932" cy="49647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80527" y="3650191"/>
            <a:ext cx="6021852" cy="1595577"/>
          </a:xfrm>
          <a:prstGeom prst="rect">
            <a:avLst/>
          </a:prstGeom>
          <a:solidFill>
            <a:schemeClr val="tx2">
              <a:lumMod val="20000"/>
              <a:lumOff val="80000"/>
              <a:alpha val="2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3363249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91440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Font typeface="Calibri"/>
              <a:buNone/>
            </a:pPr>
            <a:r>
              <a:rPr lang="en-US" sz="4400" b="1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Somewhat Accurate – From PSC Leads</a:t>
            </a:r>
            <a:endParaRPr sz="4400" b="1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797050" y="6400800"/>
            <a:ext cx="437514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NTX ISSA Cyber Security Conference – October 2-3, 2015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58200" y="6400800"/>
            <a:ext cx="53339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lang="en-US" sz="1200" b="0" i="0" u="none" strike="noStrike" cap="none" baseline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41" y="1258773"/>
            <a:ext cx="7913226" cy="498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577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199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Font typeface="Calibri"/>
              <a:buNone/>
            </a:pPr>
            <a:r>
              <a:rPr lang="en-US" sz="4400" b="1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Least Accurate – From PSG Estimates</a:t>
            </a:r>
            <a:endParaRPr sz="4400" b="1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797050" y="6400800"/>
            <a:ext cx="437514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NTX ISSA Cyber Security Conference – October 2-3, 2015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58200" y="6400800"/>
            <a:ext cx="53339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lang="en-US" sz="1200" b="0" i="0" u="none" strike="noStrike" cap="none" baseline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92" y="1243263"/>
            <a:ext cx="8056876" cy="499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5158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199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sz="44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PSMM </a:t>
            </a:r>
            <a:r>
              <a:rPr lang="en-US" sz="44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US" sz="44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Operational</a:t>
            </a:r>
            <a:endParaRPr sz="4400" b="1" i="0" u="none" strike="noStrike" cap="none" baseline="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797050" y="6400800"/>
            <a:ext cx="437514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NTX ISSA Cyber Security Conference – October 2-3, 2015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58200" y="6400800"/>
            <a:ext cx="53339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lang="en-US" sz="1200" b="0" i="0" u="none" strike="noStrike" cap="none" baseline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67518" y="1407388"/>
            <a:ext cx="8236333" cy="467937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00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ea typeface="MS PGothic" pitchFamily="34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85129" y="2208030"/>
            <a:ext cx="6828820" cy="3154094"/>
            <a:chOff x="1464590" y="1813302"/>
            <a:chExt cx="6447295" cy="3696345"/>
          </a:xfrm>
        </p:grpSpPr>
        <p:cxnSp>
          <p:nvCxnSpPr>
            <p:cNvPr id="8" name="Straight Connector 7"/>
            <p:cNvCxnSpPr/>
            <p:nvPr/>
          </p:nvCxnSpPr>
          <p:spPr bwMode="auto">
            <a:xfrm flipH="1">
              <a:off x="1464590" y="1813302"/>
              <a:ext cx="23247" cy="36963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1464590" y="5509647"/>
              <a:ext cx="644729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10" name="TextBox 9"/>
          <p:cNvSpPr txBox="1"/>
          <p:nvPr/>
        </p:nvSpPr>
        <p:spPr>
          <a:xfrm>
            <a:off x="897440" y="5493693"/>
            <a:ext cx="7327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59631" algn="l"/>
                <a:tab pos="1714500" algn="l"/>
                <a:tab pos="2574131" algn="l"/>
                <a:tab pos="3602831" algn="l"/>
              </a:tabLst>
            </a:pPr>
            <a:r>
              <a:rPr lang="en-US" sz="1200" b="1" dirty="0"/>
              <a:t>   </a:t>
            </a:r>
            <a:r>
              <a:rPr lang="en-US" sz="1200" b="1" dirty="0" smtClean="0"/>
              <a:t>   </a:t>
            </a:r>
            <a:r>
              <a:rPr lang="en-US" sz="1200" b="1" dirty="0">
                <a:solidFill>
                  <a:srgbClr val="C00000"/>
                </a:solidFill>
              </a:rPr>
              <a:t>None</a:t>
            </a:r>
            <a:r>
              <a:rPr lang="en-US" sz="1200" b="1" dirty="0"/>
              <a:t>	        </a:t>
            </a:r>
            <a:r>
              <a:rPr lang="en-US" sz="1200" b="1" dirty="0" smtClean="0"/>
              <a:t>   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Initial</a:t>
            </a:r>
            <a:r>
              <a:rPr lang="en-US" sz="1200" b="1" dirty="0"/>
              <a:t>	        </a:t>
            </a:r>
            <a:r>
              <a:rPr lang="en-US" sz="1200" b="1" dirty="0" smtClean="0"/>
              <a:t> </a:t>
            </a:r>
            <a:r>
              <a:rPr lang="en-US" sz="1200" b="1" dirty="0"/>
              <a:t>Basic              </a:t>
            </a:r>
            <a:r>
              <a:rPr lang="en-US" sz="1200" b="1" dirty="0" smtClean="0"/>
              <a:t>       </a:t>
            </a:r>
            <a:r>
              <a:rPr lang="en-US" sz="1200" b="1" dirty="0">
                <a:solidFill>
                  <a:srgbClr val="FF9900"/>
                </a:solidFill>
              </a:rPr>
              <a:t>Acceptable</a:t>
            </a:r>
            <a:r>
              <a:rPr lang="en-US" sz="1200" b="1" dirty="0"/>
              <a:t>	       </a:t>
            </a:r>
            <a:r>
              <a:rPr lang="en-US" sz="1200" b="1" dirty="0" smtClean="0"/>
              <a:t>     </a:t>
            </a:r>
            <a:r>
              <a:rPr lang="en-US" sz="1200" b="1" dirty="0" smtClean="0">
                <a:solidFill>
                  <a:srgbClr val="00B050"/>
                </a:solidFill>
              </a:rPr>
              <a:t>Mature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1349148" y="1998289"/>
            <a:ext cx="6763082" cy="2995460"/>
          </a:xfrm>
          <a:custGeom>
            <a:avLst/>
            <a:gdLst>
              <a:gd name="connsiteX0" fmla="*/ 0 w 5811865"/>
              <a:gd name="connsiteY0" fmla="*/ 2917688 h 2935948"/>
              <a:gd name="connsiteX1" fmla="*/ 154984 w 5811865"/>
              <a:gd name="connsiteY1" fmla="*/ 2909939 h 2935948"/>
              <a:gd name="connsiteX2" fmla="*/ 689675 w 5811865"/>
              <a:gd name="connsiteY2" fmla="*/ 2917688 h 2935948"/>
              <a:gd name="connsiteX3" fmla="*/ 1472339 w 5811865"/>
              <a:gd name="connsiteY3" fmla="*/ 2638719 h 2935948"/>
              <a:gd name="connsiteX4" fmla="*/ 2518475 w 5811865"/>
              <a:gd name="connsiteY4" fmla="*/ 1817308 h 2935948"/>
              <a:gd name="connsiteX5" fmla="*/ 3332136 w 5811865"/>
              <a:gd name="connsiteY5" fmla="*/ 972651 h 2935948"/>
              <a:gd name="connsiteX6" fmla="*/ 4161295 w 5811865"/>
              <a:gd name="connsiteY6" fmla="*/ 313973 h 2935948"/>
              <a:gd name="connsiteX7" fmla="*/ 5176434 w 5811865"/>
              <a:gd name="connsiteY7" fmla="*/ 27254 h 2935948"/>
              <a:gd name="connsiteX8" fmla="*/ 5811865 w 5811865"/>
              <a:gd name="connsiteY8" fmla="*/ 11756 h 2935948"/>
              <a:gd name="connsiteX0" fmla="*/ 0 w 5811865"/>
              <a:gd name="connsiteY0" fmla="*/ 2917688 h 2946838"/>
              <a:gd name="connsiteX1" fmla="*/ 200730 w 5811865"/>
              <a:gd name="connsiteY1" fmla="*/ 2938273 h 2946838"/>
              <a:gd name="connsiteX2" fmla="*/ 689675 w 5811865"/>
              <a:gd name="connsiteY2" fmla="*/ 2917688 h 2946838"/>
              <a:gd name="connsiteX3" fmla="*/ 1472339 w 5811865"/>
              <a:gd name="connsiteY3" fmla="*/ 2638719 h 2946838"/>
              <a:gd name="connsiteX4" fmla="*/ 2518475 w 5811865"/>
              <a:gd name="connsiteY4" fmla="*/ 1817308 h 2946838"/>
              <a:gd name="connsiteX5" fmla="*/ 3332136 w 5811865"/>
              <a:gd name="connsiteY5" fmla="*/ 972651 h 2946838"/>
              <a:gd name="connsiteX6" fmla="*/ 4161295 w 5811865"/>
              <a:gd name="connsiteY6" fmla="*/ 313973 h 2946838"/>
              <a:gd name="connsiteX7" fmla="*/ 5176434 w 5811865"/>
              <a:gd name="connsiteY7" fmla="*/ 27254 h 2946838"/>
              <a:gd name="connsiteX8" fmla="*/ 5811865 w 5811865"/>
              <a:gd name="connsiteY8" fmla="*/ 11756 h 2946838"/>
              <a:gd name="connsiteX0" fmla="*/ 0 w 5811865"/>
              <a:gd name="connsiteY0" fmla="*/ 2938938 h 2945652"/>
              <a:gd name="connsiteX1" fmla="*/ 200730 w 5811865"/>
              <a:gd name="connsiteY1" fmla="*/ 2938273 h 2945652"/>
              <a:gd name="connsiteX2" fmla="*/ 689675 w 5811865"/>
              <a:gd name="connsiteY2" fmla="*/ 2917688 h 2945652"/>
              <a:gd name="connsiteX3" fmla="*/ 1472339 w 5811865"/>
              <a:gd name="connsiteY3" fmla="*/ 2638719 h 2945652"/>
              <a:gd name="connsiteX4" fmla="*/ 2518475 w 5811865"/>
              <a:gd name="connsiteY4" fmla="*/ 1817308 h 2945652"/>
              <a:gd name="connsiteX5" fmla="*/ 3332136 w 5811865"/>
              <a:gd name="connsiteY5" fmla="*/ 972651 h 2945652"/>
              <a:gd name="connsiteX6" fmla="*/ 4161295 w 5811865"/>
              <a:gd name="connsiteY6" fmla="*/ 313973 h 2945652"/>
              <a:gd name="connsiteX7" fmla="*/ 5176434 w 5811865"/>
              <a:gd name="connsiteY7" fmla="*/ 27254 h 2945652"/>
              <a:gd name="connsiteX8" fmla="*/ 5811865 w 5811865"/>
              <a:gd name="connsiteY8" fmla="*/ 11756 h 2945652"/>
              <a:gd name="connsiteX0" fmla="*/ 0 w 5811865"/>
              <a:gd name="connsiteY0" fmla="*/ 2938938 h 2945652"/>
              <a:gd name="connsiteX1" fmla="*/ 200730 w 5811865"/>
              <a:gd name="connsiteY1" fmla="*/ 2938273 h 2945652"/>
              <a:gd name="connsiteX2" fmla="*/ 689675 w 5811865"/>
              <a:gd name="connsiteY2" fmla="*/ 2917688 h 2945652"/>
              <a:gd name="connsiteX3" fmla="*/ 1472339 w 5811865"/>
              <a:gd name="connsiteY3" fmla="*/ 2638719 h 2945652"/>
              <a:gd name="connsiteX4" fmla="*/ 2518475 w 5811865"/>
              <a:gd name="connsiteY4" fmla="*/ 1817308 h 2945652"/>
              <a:gd name="connsiteX5" fmla="*/ 3332136 w 5811865"/>
              <a:gd name="connsiteY5" fmla="*/ 972651 h 2945652"/>
              <a:gd name="connsiteX6" fmla="*/ 4161295 w 5811865"/>
              <a:gd name="connsiteY6" fmla="*/ 313973 h 2945652"/>
              <a:gd name="connsiteX7" fmla="*/ 5176434 w 5811865"/>
              <a:gd name="connsiteY7" fmla="*/ 27254 h 2945652"/>
              <a:gd name="connsiteX8" fmla="*/ 5811865 w 5811865"/>
              <a:gd name="connsiteY8" fmla="*/ 11756 h 2945652"/>
              <a:gd name="connsiteX0" fmla="*/ 0 w 5811865"/>
              <a:gd name="connsiteY0" fmla="*/ 2938938 h 2949359"/>
              <a:gd name="connsiteX1" fmla="*/ 194195 w 5811865"/>
              <a:gd name="connsiteY1" fmla="*/ 2945356 h 2949359"/>
              <a:gd name="connsiteX2" fmla="*/ 689675 w 5811865"/>
              <a:gd name="connsiteY2" fmla="*/ 2917688 h 2949359"/>
              <a:gd name="connsiteX3" fmla="*/ 1472339 w 5811865"/>
              <a:gd name="connsiteY3" fmla="*/ 2638719 h 2949359"/>
              <a:gd name="connsiteX4" fmla="*/ 2518475 w 5811865"/>
              <a:gd name="connsiteY4" fmla="*/ 1817308 h 2949359"/>
              <a:gd name="connsiteX5" fmla="*/ 3332136 w 5811865"/>
              <a:gd name="connsiteY5" fmla="*/ 972651 h 2949359"/>
              <a:gd name="connsiteX6" fmla="*/ 4161295 w 5811865"/>
              <a:gd name="connsiteY6" fmla="*/ 313973 h 2949359"/>
              <a:gd name="connsiteX7" fmla="*/ 5176434 w 5811865"/>
              <a:gd name="connsiteY7" fmla="*/ 27254 h 2949359"/>
              <a:gd name="connsiteX8" fmla="*/ 5811865 w 5811865"/>
              <a:gd name="connsiteY8" fmla="*/ 11756 h 2949359"/>
              <a:gd name="connsiteX0" fmla="*/ 0 w 5811865"/>
              <a:gd name="connsiteY0" fmla="*/ 2938938 h 2952122"/>
              <a:gd name="connsiteX1" fmla="*/ 194195 w 5811865"/>
              <a:gd name="connsiteY1" fmla="*/ 2945356 h 2952122"/>
              <a:gd name="connsiteX2" fmla="*/ 689675 w 5811865"/>
              <a:gd name="connsiteY2" fmla="*/ 2917688 h 2952122"/>
              <a:gd name="connsiteX3" fmla="*/ 1472339 w 5811865"/>
              <a:gd name="connsiteY3" fmla="*/ 2638719 h 2952122"/>
              <a:gd name="connsiteX4" fmla="*/ 2518475 w 5811865"/>
              <a:gd name="connsiteY4" fmla="*/ 1817308 h 2952122"/>
              <a:gd name="connsiteX5" fmla="*/ 3332136 w 5811865"/>
              <a:gd name="connsiteY5" fmla="*/ 972651 h 2952122"/>
              <a:gd name="connsiteX6" fmla="*/ 4161295 w 5811865"/>
              <a:gd name="connsiteY6" fmla="*/ 313973 h 2952122"/>
              <a:gd name="connsiteX7" fmla="*/ 5176434 w 5811865"/>
              <a:gd name="connsiteY7" fmla="*/ 27254 h 2952122"/>
              <a:gd name="connsiteX8" fmla="*/ 5811865 w 5811865"/>
              <a:gd name="connsiteY8" fmla="*/ 11756 h 295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11865" h="2952122">
                <a:moveTo>
                  <a:pt x="0" y="2938938"/>
                </a:moveTo>
                <a:cubicBezTo>
                  <a:pt x="20019" y="2935063"/>
                  <a:pt x="79249" y="2941814"/>
                  <a:pt x="194195" y="2945356"/>
                </a:cubicBezTo>
                <a:cubicBezTo>
                  <a:pt x="309141" y="2948898"/>
                  <a:pt x="476651" y="2968794"/>
                  <a:pt x="689675" y="2917688"/>
                </a:cubicBezTo>
                <a:cubicBezTo>
                  <a:pt x="902699" y="2866582"/>
                  <a:pt x="1167539" y="2822116"/>
                  <a:pt x="1472339" y="2638719"/>
                </a:cubicBezTo>
                <a:cubicBezTo>
                  <a:pt x="1777139" y="2455322"/>
                  <a:pt x="2208509" y="2094986"/>
                  <a:pt x="2518475" y="1817308"/>
                </a:cubicBezTo>
                <a:cubicBezTo>
                  <a:pt x="2828441" y="1539630"/>
                  <a:pt x="3058333" y="1223207"/>
                  <a:pt x="3332136" y="972651"/>
                </a:cubicBezTo>
                <a:cubicBezTo>
                  <a:pt x="3605939" y="722095"/>
                  <a:pt x="3853912" y="471539"/>
                  <a:pt x="4161295" y="313973"/>
                </a:cubicBezTo>
                <a:cubicBezTo>
                  <a:pt x="4468678" y="156407"/>
                  <a:pt x="4901339" y="77623"/>
                  <a:pt x="5176434" y="27254"/>
                </a:cubicBezTo>
                <a:cubicBezTo>
                  <a:pt x="5451529" y="-23115"/>
                  <a:pt x="5811865" y="11756"/>
                  <a:pt x="5811865" y="11756"/>
                </a:cubicBezTo>
              </a:path>
            </a:pathLst>
          </a:custGeom>
          <a:noFill/>
          <a:ln w="28575" cap="flat" cmpd="sng" algn="ctr">
            <a:solidFill>
              <a:srgbClr val="00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ea typeface="MS PGothic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95993" y="1545433"/>
            <a:ext cx="205563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Developer-centric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Self-sustaining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Scalable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BU PSAs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Tier-3 PSCs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PSEs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 smtClean="0"/>
              <a:t>Corp. SME </a:t>
            </a:r>
            <a:r>
              <a:rPr lang="en-US" sz="1200" dirty="0"/>
              <a:t>training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Tools budget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Proactive PSIRT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Multiple crises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Agile + </a:t>
            </a:r>
            <a:r>
              <a:rPr lang="en-US" sz="1200" dirty="0" smtClean="0"/>
              <a:t>waterfall / HW </a:t>
            </a:r>
            <a:r>
              <a:rPr lang="en-US" sz="1200" dirty="0"/>
              <a:t>+ SW SDL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Tight c</a:t>
            </a:r>
            <a:r>
              <a:rPr lang="en-US" sz="1200" dirty="0" smtClean="0"/>
              <a:t>orp. integration</a:t>
            </a:r>
            <a:endParaRPr lang="en-US" sz="1200" dirty="0"/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Policy executive support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Metrics integrated into risk mgt. tools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2076115" y="1528811"/>
            <a:ext cx="15468" cy="419147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3473822" y="1528812"/>
            <a:ext cx="15208" cy="419634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4916893" y="1528812"/>
            <a:ext cx="15468" cy="420122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6476486" y="1528812"/>
            <a:ext cx="19508" cy="420609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933319" y="3196534"/>
            <a:ext cx="11134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Awareness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No budget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No reviews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Few tools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No PSIRT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Tribal knowledge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Email tracking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60368" y="2023213"/>
            <a:ext cx="145652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SVP commitment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Tier-1 PSCs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Mandatory training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3+ tools integrated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 err="1"/>
              <a:t>PgM</a:t>
            </a:r>
            <a:r>
              <a:rPr lang="en-US" sz="1200" dirty="0"/>
              <a:t> milestones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PSIRT defined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SDL used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Extended team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PSIRT XLS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24629" y="1704532"/>
            <a:ext cx="16074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Continued improvement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2+ PSAs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Tier-2 PSCs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Extensive training library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Tool experts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Dedicated PSIRT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Single crisis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ISO 27034 compliance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Tracking DB w/dashboard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082802" y="3635842"/>
            <a:ext cx="1569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Plan created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BU PSCs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1+ tools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PSIRT is CSIRT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SDL adopted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8448" y="1721131"/>
            <a:ext cx="991839" cy="522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33FF"/>
                </a:solidFill>
              </a:rPr>
              <a:t>Level of Maturity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13946" y="5117682"/>
            <a:ext cx="796566" cy="522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33FF"/>
                </a:solidFill>
              </a:rPr>
              <a:t>PSMM Phase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6171181" y="2112168"/>
            <a:ext cx="305306" cy="301276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X</a:t>
            </a:r>
          </a:p>
        </p:txBody>
      </p:sp>
      <p:pic>
        <p:nvPicPr>
          <p:cNvPr id="24" name="Picture 2" descr="White, Blue, Rounded, Rectangle, cl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900" y="5765140"/>
            <a:ext cx="250192" cy="29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easyvectors.com/assets/images/vectors/afbig/e4fc7bcc30b4ad2462f1f8ef90d2e9b8-white-blue-rounded-rectangle-clip-a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047" y="5766545"/>
            <a:ext cx="174134" cy="27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clker.com/cliparts/7/8/5/3/124223524211732842342_white,_blue_rounded_rectangle.svg.m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872" y="5747288"/>
            <a:ext cx="258489" cy="29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.clker.com/cliparts/e/3/2/2/12422360324178341083_white,_blue_rounded_rectangle.svg.m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972" y="5765140"/>
            <a:ext cx="251870" cy="29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www.clker.com/cliparts/f/8/a/e/12422361536571262314_white,_blue_rounded_rectangle.svg.me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611" y="5769926"/>
            <a:ext cx="198146" cy="26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85228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199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sz="44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PSMM </a:t>
            </a:r>
            <a:r>
              <a:rPr lang="en-US" sz="44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US" sz="4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Technical</a:t>
            </a:r>
            <a:endParaRPr sz="4400" b="1" i="0" u="none" strike="noStrike" cap="none" baseline="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797050" y="6400800"/>
            <a:ext cx="437514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NTX ISSA Cyber Security Conference – October 2-3, 2015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58200" y="6400800"/>
            <a:ext cx="53339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lang="en-US" sz="1200" b="0" i="0" u="none" strike="noStrike" cap="none" baseline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56683" y="1388921"/>
            <a:ext cx="8482518" cy="473478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ea typeface="MS PGothic" pitchFamily="34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86777" y="2161657"/>
            <a:ext cx="7032934" cy="3191447"/>
            <a:chOff x="1464590" y="1813302"/>
            <a:chExt cx="6447295" cy="3696345"/>
          </a:xfrm>
        </p:grpSpPr>
        <p:cxnSp>
          <p:nvCxnSpPr>
            <p:cNvPr id="8" name="Straight Connector 7"/>
            <p:cNvCxnSpPr/>
            <p:nvPr/>
          </p:nvCxnSpPr>
          <p:spPr bwMode="auto">
            <a:xfrm flipH="1">
              <a:off x="1464590" y="1813302"/>
              <a:ext cx="23247" cy="36963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1464590" y="5509647"/>
              <a:ext cx="644729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10" name="TextBox 9"/>
          <p:cNvSpPr txBox="1"/>
          <p:nvPr/>
        </p:nvSpPr>
        <p:spPr>
          <a:xfrm>
            <a:off x="799456" y="5486232"/>
            <a:ext cx="7546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59631" algn="l"/>
                <a:tab pos="1714500" algn="l"/>
                <a:tab pos="2574131" algn="l"/>
                <a:tab pos="3602831" algn="l"/>
              </a:tabLst>
            </a:pPr>
            <a:r>
              <a:rPr lang="en-US" sz="1200" b="1" dirty="0"/>
              <a:t>    </a:t>
            </a:r>
            <a:r>
              <a:rPr lang="en-US" sz="1200" b="1" dirty="0" smtClean="0"/>
              <a:t>   </a:t>
            </a:r>
            <a:r>
              <a:rPr lang="en-US" sz="1200" b="1" dirty="0" smtClean="0">
                <a:solidFill>
                  <a:srgbClr val="C00000"/>
                </a:solidFill>
              </a:rPr>
              <a:t>None</a:t>
            </a:r>
            <a:r>
              <a:rPr lang="en-US" sz="1200" b="1" dirty="0"/>
              <a:t>	       </a:t>
            </a:r>
            <a:r>
              <a:rPr lang="en-US" sz="1200" b="1" dirty="0" smtClean="0"/>
              <a:t>         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Initial</a:t>
            </a:r>
            <a:r>
              <a:rPr lang="en-US" sz="1200" b="1" dirty="0"/>
              <a:t>	  </a:t>
            </a:r>
            <a:r>
              <a:rPr lang="en-US" sz="1200" b="1" dirty="0" smtClean="0"/>
              <a:t>         </a:t>
            </a:r>
            <a:r>
              <a:rPr lang="en-US" sz="1200" b="1" dirty="0"/>
              <a:t>Basic                </a:t>
            </a:r>
            <a:r>
              <a:rPr lang="en-US" sz="1200" b="1" dirty="0" smtClean="0"/>
              <a:t>      </a:t>
            </a:r>
            <a:r>
              <a:rPr lang="en-US" sz="1200" b="1" dirty="0" smtClean="0">
                <a:solidFill>
                  <a:srgbClr val="FF9900"/>
                </a:solidFill>
              </a:rPr>
              <a:t>Acceptable</a:t>
            </a:r>
            <a:r>
              <a:rPr lang="en-US" sz="1200" b="1" dirty="0"/>
              <a:t>	        </a:t>
            </a:r>
            <a:r>
              <a:rPr lang="en-US" sz="1200" b="1" dirty="0" smtClean="0"/>
              <a:t>      </a:t>
            </a:r>
            <a:r>
              <a:rPr lang="en-US" sz="1200" b="1" dirty="0" smtClean="0">
                <a:solidFill>
                  <a:srgbClr val="00B050"/>
                </a:solidFill>
              </a:rPr>
              <a:t>Mature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1249002" y="1949432"/>
            <a:ext cx="6980895" cy="3031943"/>
          </a:xfrm>
          <a:custGeom>
            <a:avLst/>
            <a:gdLst>
              <a:gd name="connsiteX0" fmla="*/ 0 w 5811865"/>
              <a:gd name="connsiteY0" fmla="*/ 2917688 h 2935948"/>
              <a:gd name="connsiteX1" fmla="*/ 154984 w 5811865"/>
              <a:gd name="connsiteY1" fmla="*/ 2909939 h 2935948"/>
              <a:gd name="connsiteX2" fmla="*/ 689675 w 5811865"/>
              <a:gd name="connsiteY2" fmla="*/ 2917688 h 2935948"/>
              <a:gd name="connsiteX3" fmla="*/ 1472339 w 5811865"/>
              <a:gd name="connsiteY3" fmla="*/ 2638719 h 2935948"/>
              <a:gd name="connsiteX4" fmla="*/ 2518475 w 5811865"/>
              <a:gd name="connsiteY4" fmla="*/ 1817308 h 2935948"/>
              <a:gd name="connsiteX5" fmla="*/ 3332136 w 5811865"/>
              <a:gd name="connsiteY5" fmla="*/ 972651 h 2935948"/>
              <a:gd name="connsiteX6" fmla="*/ 4161295 w 5811865"/>
              <a:gd name="connsiteY6" fmla="*/ 313973 h 2935948"/>
              <a:gd name="connsiteX7" fmla="*/ 5176434 w 5811865"/>
              <a:gd name="connsiteY7" fmla="*/ 27254 h 2935948"/>
              <a:gd name="connsiteX8" fmla="*/ 5811865 w 5811865"/>
              <a:gd name="connsiteY8" fmla="*/ 11756 h 2935948"/>
              <a:gd name="connsiteX0" fmla="*/ 0 w 5811865"/>
              <a:gd name="connsiteY0" fmla="*/ 2917688 h 2946838"/>
              <a:gd name="connsiteX1" fmla="*/ 226870 w 5811865"/>
              <a:gd name="connsiteY1" fmla="*/ 2938273 h 2946838"/>
              <a:gd name="connsiteX2" fmla="*/ 689675 w 5811865"/>
              <a:gd name="connsiteY2" fmla="*/ 2917688 h 2946838"/>
              <a:gd name="connsiteX3" fmla="*/ 1472339 w 5811865"/>
              <a:gd name="connsiteY3" fmla="*/ 2638719 h 2946838"/>
              <a:gd name="connsiteX4" fmla="*/ 2518475 w 5811865"/>
              <a:gd name="connsiteY4" fmla="*/ 1817308 h 2946838"/>
              <a:gd name="connsiteX5" fmla="*/ 3332136 w 5811865"/>
              <a:gd name="connsiteY5" fmla="*/ 972651 h 2946838"/>
              <a:gd name="connsiteX6" fmla="*/ 4161295 w 5811865"/>
              <a:gd name="connsiteY6" fmla="*/ 313973 h 2946838"/>
              <a:gd name="connsiteX7" fmla="*/ 5176434 w 5811865"/>
              <a:gd name="connsiteY7" fmla="*/ 27254 h 2946838"/>
              <a:gd name="connsiteX8" fmla="*/ 5811865 w 5811865"/>
              <a:gd name="connsiteY8" fmla="*/ 11756 h 2946838"/>
              <a:gd name="connsiteX0" fmla="*/ 0 w 5824935"/>
              <a:gd name="connsiteY0" fmla="*/ 2953105 h 2953105"/>
              <a:gd name="connsiteX1" fmla="*/ 239940 w 5824935"/>
              <a:gd name="connsiteY1" fmla="*/ 2938273 h 2953105"/>
              <a:gd name="connsiteX2" fmla="*/ 702745 w 5824935"/>
              <a:gd name="connsiteY2" fmla="*/ 2917688 h 2953105"/>
              <a:gd name="connsiteX3" fmla="*/ 1485409 w 5824935"/>
              <a:gd name="connsiteY3" fmla="*/ 2638719 h 2953105"/>
              <a:gd name="connsiteX4" fmla="*/ 2531545 w 5824935"/>
              <a:gd name="connsiteY4" fmla="*/ 1817308 h 2953105"/>
              <a:gd name="connsiteX5" fmla="*/ 3345206 w 5824935"/>
              <a:gd name="connsiteY5" fmla="*/ 972651 h 2953105"/>
              <a:gd name="connsiteX6" fmla="*/ 4174365 w 5824935"/>
              <a:gd name="connsiteY6" fmla="*/ 313973 h 2953105"/>
              <a:gd name="connsiteX7" fmla="*/ 5189504 w 5824935"/>
              <a:gd name="connsiteY7" fmla="*/ 27254 h 2953105"/>
              <a:gd name="connsiteX8" fmla="*/ 5824935 w 5824935"/>
              <a:gd name="connsiteY8" fmla="*/ 11756 h 2953105"/>
              <a:gd name="connsiteX0" fmla="*/ 0 w 5824935"/>
              <a:gd name="connsiteY0" fmla="*/ 2953105 h 2953105"/>
              <a:gd name="connsiteX1" fmla="*/ 239940 w 5824935"/>
              <a:gd name="connsiteY1" fmla="*/ 2945357 h 2953105"/>
              <a:gd name="connsiteX2" fmla="*/ 702745 w 5824935"/>
              <a:gd name="connsiteY2" fmla="*/ 2917688 h 2953105"/>
              <a:gd name="connsiteX3" fmla="*/ 1485409 w 5824935"/>
              <a:gd name="connsiteY3" fmla="*/ 2638719 h 2953105"/>
              <a:gd name="connsiteX4" fmla="*/ 2531545 w 5824935"/>
              <a:gd name="connsiteY4" fmla="*/ 1817308 h 2953105"/>
              <a:gd name="connsiteX5" fmla="*/ 3345206 w 5824935"/>
              <a:gd name="connsiteY5" fmla="*/ 972651 h 2953105"/>
              <a:gd name="connsiteX6" fmla="*/ 4174365 w 5824935"/>
              <a:gd name="connsiteY6" fmla="*/ 313973 h 2953105"/>
              <a:gd name="connsiteX7" fmla="*/ 5189504 w 5824935"/>
              <a:gd name="connsiteY7" fmla="*/ 27254 h 2953105"/>
              <a:gd name="connsiteX8" fmla="*/ 5824935 w 5824935"/>
              <a:gd name="connsiteY8" fmla="*/ 11756 h 2953105"/>
              <a:gd name="connsiteX0" fmla="*/ 0 w 5824935"/>
              <a:gd name="connsiteY0" fmla="*/ 2953105 h 2953105"/>
              <a:gd name="connsiteX1" fmla="*/ 239940 w 5824935"/>
              <a:gd name="connsiteY1" fmla="*/ 2945357 h 2953105"/>
              <a:gd name="connsiteX2" fmla="*/ 702745 w 5824935"/>
              <a:gd name="connsiteY2" fmla="*/ 2917688 h 2953105"/>
              <a:gd name="connsiteX3" fmla="*/ 1485409 w 5824935"/>
              <a:gd name="connsiteY3" fmla="*/ 2638719 h 2953105"/>
              <a:gd name="connsiteX4" fmla="*/ 2531545 w 5824935"/>
              <a:gd name="connsiteY4" fmla="*/ 1817308 h 2953105"/>
              <a:gd name="connsiteX5" fmla="*/ 3345206 w 5824935"/>
              <a:gd name="connsiteY5" fmla="*/ 972651 h 2953105"/>
              <a:gd name="connsiteX6" fmla="*/ 4174365 w 5824935"/>
              <a:gd name="connsiteY6" fmla="*/ 313973 h 2953105"/>
              <a:gd name="connsiteX7" fmla="*/ 5189504 w 5824935"/>
              <a:gd name="connsiteY7" fmla="*/ 27254 h 2953105"/>
              <a:gd name="connsiteX8" fmla="*/ 5824935 w 5824935"/>
              <a:gd name="connsiteY8" fmla="*/ 11756 h 295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4935" h="2953105">
                <a:moveTo>
                  <a:pt x="0" y="2953105"/>
                </a:moveTo>
                <a:cubicBezTo>
                  <a:pt x="20019" y="2949230"/>
                  <a:pt x="122816" y="2944177"/>
                  <a:pt x="239940" y="2945357"/>
                </a:cubicBezTo>
                <a:cubicBezTo>
                  <a:pt x="357064" y="2946537"/>
                  <a:pt x="495167" y="2968794"/>
                  <a:pt x="702745" y="2917688"/>
                </a:cubicBezTo>
                <a:cubicBezTo>
                  <a:pt x="910323" y="2866582"/>
                  <a:pt x="1180609" y="2822116"/>
                  <a:pt x="1485409" y="2638719"/>
                </a:cubicBezTo>
                <a:cubicBezTo>
                  <a:pt x="1790209" y="2455322"/>
                  <a:pt x="2221579" y="2094986"/>
                  <a:pt x="2531545" y="1817308"/>
                </a:cubicBezTo>
                <a:cubicBezTo>
                  <a:pt x="2841511" y="1539630"/>
                  <a:pt x="3071403" y="1223207"/>
                  <a:pt x="3345206" y="972651"/>
                </a:cubicBezTo>
                <a:cubicBezTo>
                  <a:pt x="3619009" y="722095"/>
                  <a:pt x="3866982" y="471539"/>
                  <a:pt x="4174365" y="313973"/>
                </a:cubicBezTo>
                <a:cubicBezTo>
                  <a:pt x="4481748" y="156407"/>
                  <a:pt x="4914409" y="77623"/>
                  <a:pt x="5189504" y="27254"/>
                </a:cubicBezTo>
                <a:cubicBezTo>
                  <a:pt x="5464599" y="-23115"/>
                  <a:pt x="5824935" y="11756"/>
                  <a:pt x="5824935" y="11756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ea typeface="MS PGothic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61261" y="2266203"/>
            <a:ext cx="17842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Early reviews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Preventive measures modeling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Defect rates near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endParaRPr lang="en-US" sz="1200" dirty="0"/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Best-in-class tools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Continuous security testing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All products pen tested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Open source SLAs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Standards adapted to environment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Tight privacy integration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2013361" y="1490737"/>
            <a:ext cx="0" cy="422476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3452843" y="1490735"/>
            <a:ext cx="15930" cy="422970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4939051" y="1490737"/>
            <a:ext cx="15930" cy="423463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6545261" y="1490737"/>
            <a:ext cx="16000" cy="423956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814654" y="3763803"/>
            <a:ext cx="1167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Frequent attacks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No reviews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No constraints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52843" y="2385787"/>
            <a:ext cx="15021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Major releases threat modeled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All primary tools used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 err="1"/>
              <a:t>BlackDuck</a:t>
            </a:r>
            <a:endParaRPr lang="en-US" sz="1200" dirty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Standards adopted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Privacy + security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47016" y="1956902"/>
            <a:ext cx="159824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Security reviews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All releases threat modeled 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Defect rates decreasing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Fuzzing scripts written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Accept risks of 3</a:t>
            </a:r>
            <a:r>
              <a:rPr lang="en-US" sz="1200" baseline="30000" dirty="0"/>
              <a:t>rd</a:t>
            </a:r>
            <a:r>
              <a:rPr lang="en-US" sz="1200" dirty="0"/>
              <a:t> party libs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Tight privacy partnership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45220" y="2902140"/>
            <a:ext cx="1430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Major attack vectors addressed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Freeware tools used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Standard awareness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Privacy team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8537" y="1668993"/>
            <a:ext cx="1021485" cy="528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C00000"/>
                </a:solidFill>
              </a:rPr>
              <a:t>Level of Maturity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19707" y="5105768"/>
            <a:ext cx="820376" cy="528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C00000"/>
                </a:solidFill>
              </a:rPr>
              <a:t>PSMM Phase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579161" y="3260840"/>
            <a:ext cx="304668" cy="30484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X</a:t>
            </a:r>
          </a:p>
        </p:txBody>
      </p:sp>
      <p:pic>
        <p:nvPicPr>
          <p:cNvPr id="24" name="Picture 10" descr="File:1 white, red rounded rectangle.sv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55" y="5778083"/>
            <a:ext cx="177218" cy="27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File:2 white, red rounded rectangle.sv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399" y="5773113"/>
            <a:ext cx="214247" cy="28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File:3 white, red rounded rectangle.sv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186" y="5776466"/>
            <a:ext cx="209192" cy="27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File:4 white, red rounded rectangle.sv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802" y="5776951"/>
            <a:ext cx="208459" cy="27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ile:5 white, red rounded rectangle.sv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59" y="5775860"/>
            <a:ext cx="210108" cy="27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01069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199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sz="44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PSMM – </a:t>
            </a:r>
            <a:r>
              <a:rPr lang="en-US" sz="4400" b="1" dirty="0" smtClean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% Overhead </a:t>
            </a:r>
            <a:r>
              <a:rPr lang="en-US" sz="4400" b="1" dirty="0" smtClean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Costs</a:t>
            </a:r>
            <a:endParaRPr sz="4400" b="1" i="0" u="none" strike="noStrike" cap="none" baseline="0" dirty="0">
              <a:solidFill>
                <a:srgbClr val="00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797050" y="6400800"/>
            <a:ext cx="437514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NTX ISSA Cyber Security Conference – October 2-3, 2015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58200" y="6400800"/>
            <a:ext cx="53339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lang="en-US" sz="1200" b="0" i="0" u="none" strike="noStrike" cap="none" baseline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457200" y="1222135"/>
            <a:ext cx="8229600" cy="333372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NOTE: High overhead % is bad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57201" y="1648993"/>
            <a:ext cx="8139291" cy="4379107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ea typeface="MS PGothic" pitchFamily="34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29982" y="2382235"/>
            <a:ext cx="6677862" cy="2951703"/>
            <a:chOff x="1464590" y="1813302"/>
            <a:chExt cx="6447295" cy="3696345"/>
          </a:xfrm>
        </p:grpSpPr>
        <p:cxnSp>
          <p:nvCxnSpPr>
            <p:cNvPr id="9" name="Straight Connector 8"/>
            <p:cNvCxnSpPr/>
            <p:nvPr/>
          </p:nvCxnSpPr>
          <p:spPr bwMode="auto">
            <a:xfrm flipH="1">
              <a:off x="1464590" y="1813302"/>
              <a:ext cx="23247" cy="36963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1464590" y="5509647"/>
              <a:ext cx="644729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11" name="TextBox 10"/>
          <p:cNvSpPr txBox="1"/>
          <p:nvPr/>
        </p:nvSpPr>
        <p:spPr>
          <a:xfrm>
            <a:off x="1242022" y="5457066"/>
            <a:ext cx="7165082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59631" algn="l"/>
                <a:tab pos="1714500" algn="l"/>
                <a:tab pos="2574131" algn="l"/>
                <a:tab pos="3602831" algn="l"/>
              </a:tabLst>
            </a:pPr>
            <a:r>
              <a:rPr lang="en-US" sz="1200" b="1" dirty="0"/>
              <a:t>   </a:t>
            </a:r>
            <a:r>
              <a:rPr lang="en-US" sz="1200" b="1" dirty="0" smtClean="0"/>
              <a:t>   </a:t>
            </a:r>
            <a:r>
              <a:rPr lang="en-US" sz="1200" b="1" dirty="0">
                <a:solidFill>
                  <a:srgbClr val="C00000"/>
                </a:solidFill>
              </a:rPr>
              <a:t>None</a:t>
            </a:r>
            <a:r>
              <a:rPr lang="en-US" sz="1200" b="1" dirty="0"/>
              <a:t>	       </a:t>
            </a:r>
            <a:r>
              <a:rPr lang="en-US" sz="1200" b="1" dirty="0" smtClean="0"/>
              <a:t>      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Initial</a:t>
            </a:r>
            <a:r>
              <a:rPr lang="en-US" sz="1200" b="1" dirty="0"/>
              <a:t>	      </a:t>
            </a:r>
            <a:r>
              <a:rPr lang="en-US" sz="1200" b="1" dirty="0" smtClean="0"/>
              <a:t>  Basic                    </a:t>
            </a:r>
            <a:r>
              <a:rPr lang="en-US" sz="1200" b="1" dirty="0" smtClean="0">
                <a:solidFill>
                  <a:srgbClr val="FF9900"/>
                </a:solidFill>
              </a:rPr>
              <a:t>Acceptable</a:t>
            </a:r>
            <a:r>
              <a:rPr lang="en-US" sz="1200" b="1" dirty="0"/>
              <a:t>	    </a:t>
            </a:r>
            <a:r>
              <a:rPr lang="en-US" sz="1200" b="1" dirty="0" smtClean="0"/>
              <a:t>  </a:t>
            </a:r>
            <a:r>
              <a:rPr lang="en-US" sz="1200" b="1" dirty="0">
                <a:solidFill>
                  <a:srgbClr val="00B050"/>
                </a:solidFill>
              </a:rPr>
              <a:t>Mature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2394641" y="1761715"/>
            <a:ext cx="0" cy="39074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3761446" y="1761713"/>
            <a:ext cx="15126" cy="39119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5172622" y="1761715"/>
            <a:ext cx="15126" cy="39165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6697738" y="1761715"/>
            <a:ext cx="15192" cy="39210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31781" y="1917344"/>
            <a:ext cx="1161103" cy="489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B050"/>
                </a:solidFill>
              </a:rPr>
              <a:t>Overhead Costs $$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07843" y="5105182"/>
            <a:ext cx="778957" cy="489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B050"/>
                </a:solidFill>
              </a:rPr>
              <a:t>PSMM Phase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5933" y="3627440"/>
            <a:ext cx="709248" cy="326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50%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4666" y="5079722"/>
            <a:ext cx="709248" cy="326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0%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2337799"/>
            <a:ext cx="857981" cy="326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100%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13643" y="3214420"/>
            <a:ext cx="820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~50%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37279" y="4789187"/>
            <a:ext cx="709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~5%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69438" y="4593039"/>
            <a:ext cx="807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~10%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29868" y="4149920"/>
            <a:ext cx="812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~25%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25919" y="3543608"/>
            <a:ext cx="813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~40%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98577" y="2511985"/>
            <a:ext cx="11960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Fire stomping mode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Hidden costs due to inefficiencies, disruptions, ad hoc responses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02257" y="2493885"/>
            <a:ext cx="1293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Mostly reactive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Refactoring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Program building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81704" y="2981327"/>
            <a:ext cx="1292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Balance of proactive &amp; reactive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Some automation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01771" y="3400293"/>
            <a:ext cx="123649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Mostly proactive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Some reactive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Efficient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44432" y="3663774"/>
            <a:ext cx="1317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Majority proactive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200" dirty="0"/>
              <a:t>High automation efficiencies</a:t>
            </a:r>
          </a:p>
        </p:txBody>
      </p:sp>
      <p:sp>
        <p:nvSpPr>
          <p:cNvPr id="31" name="Freeform 30"/>
          <p:cNvSpPr/>
          <p:nvPr/>
        </p:nvSpPr>
        <p:spPr>
          <a:xfrm>
            <a:off x="1236260" y="3463466"/>
            <a:ext cx="6678110" cy="1762288"/>
          </a:xfrm>
          <a:custGeom>
            <a:avLst/>
            <a:gdLst>
              <a:gd name="connsiteX0" fmla="*/ 0 w 6858000"/>
              <a:gd name="connsiteY0" fmla="*/ 0 h 1877635"/>
              <a:gd name="connsiteX1" fmla="*/ 594360 w 6858000"/>
              <a:gd name="connsiteY1" fmla="*/ 121920 h 1877635"/>
              <a:gd name="connsiteX2" fmla="*/ 1249680 w 6858000"/>
              <a:gd name="connsiteY2" fmla="*/ 297180 h 1877635"/>
              <a:gd name="connsiteX3" fmla="*/ 2217420 w 6858000"/>
              <a:gd name="connsiteY3" fmla="*/ 701040 h 1877635"/>
              <a:gd name="connsiteX4" fmla="*/ 2880360 w 6858000"/>
              <a:gd name="connsiteY4" fmla="*/ 1158240 h 1877635"/>
              <a:gd name="connsiteX5" fmla="*/ 3909060 w 6858000"/>
              <a:gd name="connsiteY5" fmla="*/ 1546860 h 1877635"/>
              <a:gd name="connsiteX6" fmla="*/ 4945380 w 6858000"/>
              <a:gd name="connsiteY6" fmla="*/ 1684020 h 1877635"/>
              <a:gd name="connsiteX7" fmla="*/ 6225540 w 6858000"/>
              <a:gd name="connsiteY7" fmla="*/ 1851660 h 1877635"/>
              <a:gd name="connsiteX8" fmla="*/ 6858000 w 6858000"/>
              <a:gd name="connsiteY8" fmla="*/ 1874520 h 1877635"/>
              <a:gd name="connsiteX0" fmla="*/ 0 w 6858000"/>
              <a:gd name="connsiteY0" fmla="*/ 0 h 1876599"/>
              <a:gd name="connsiteX1" fmla="*/ 594360 w 6858000"/>
              <a:gd name="connsiteY1" fmla="*/ 121920 h 1876599"/>
              <a:gd name="connsiteX2" fmla="*/ 1249680 w 6858000"/>
              <a:gd name="connsiteY2" fmla="*/ 297180 h 1876599"/>
              <a:gd name="connsiteX3" fmla="*/ 2217420 w 6858000"/>
              <a:gd name="connsiteY3" fmla="*/ 701040 h 1876599"/>
              <a:gd name="connsiteX4" fmla="*/ 2880360 w 6858000"/>
              <a:gd name="connsiteY4" fmla="*/ 1158240 h 1876599"/>
              <a:gd name="connsiteX5" fmla="*/ 3909060 w 6858000"/>
              <a:gd name="connsiteY5" fmla="*/ 1546860 h 1876599"/>
              <a:gd name="connsiteX6" fmla="*/ 4945380 w 6858000"/>
              <a:gd name="connsiteY6" fmla="*/ 1714500 h 1876599"/>
              <a:gd name="connsiteX7" fmla="*/ 6225540 w 6858000"/>
              <a:gd name="connsiteY7" fmla="*/ 1851660 h 1876599"/>
              <a:gd name="connsiteX8" fmla="*/ 6858000 w 6858000"/>
              <a:gd name="connsiteY8" fmla="*/ 1874520 h 1876599"/>
              <a:gd name="connsiteX0" fmla="*/ 0 w 6858000"/>
              <a:gd name="connsiteY0" fmla="*/ 0 h 1876599"/>
              <a:gd name="connsiteX1" fmla="*/ 594360 w 6858000"/>
              <a:gd name="connsiteY1" fmla="*/ 121920 h 1876599"/>
              <a:gd name="connsiteX2" fmla="*/ 1272540 w 6858000"/>
              <a:gd name="connsiteY2" fmla="*/ 274320 h 1876599"/>
              <a:gd name="connsiteX3" fmla="*/ 2217420 w 6858000"/>
              <a:gd name="connsiteY3" fmla="*/ 701040 h 1876599"/>
              <a:gd name="connsiteX4" fmla="*/ 2880360 w 6858000"/>
              <a:gd name="connsiteY4" fmla="*/ 1158240 h 1876599"/>
              <a:gd name="connsiteX5" fmla="*/ 3909060 w 6858000"/>
              <a:gd name="connsiteY5" fmla="*/ 1546860 h 1876599"/>
              <a:gd name="connsiteX6" fmla="*/ 4945380 w 6858000"/>
              <a:gd name="connsiteY6" fmla="*/ 1714500 h 1876599"/>
              <a:gd name="connsiteX7" fmla="*/ 6225540 w 6858000"/>
              <a:gd name="connsiteY7" fmla="*/ 1851660 h 1876599"/>
              <a:gd name="connsiteX8" fmla="*/ 6858000 w 6858000"/>
              <a:gd name="connsiteY8" fmla="*/ 1874520 h 1876599"/>
              <a:gd name="connsiteX0" fmla="*/ 0 w 6858000"/>
              <a:gd name="connsiteY0" fmla="*/ 0 h 1876599"/>
              <a:gd name="connsiteX1" fmla="*/ 594360 w 6858000"/>
              <a:gd name="connsiteY1" fmla="*/ 121920 h 1876599"/>
              <a:gd name="connsiteX2" fmla="*/ 1272540 w 6858000"/>
              <a:gd name="connsiteY2" fmla="*/ 274320 h 1876599"/>
              <a:gd name="connsiteX3" fmla="*/ 2217420 w 6858000"/>
              <a:gd name="connsiteY3" fmla="*/ 701040 h 1876599"/>
              <a:gd name="connsiteX4" fmla="*/ 2910840 w 6858000"/>
              <a:gd name="connsiteY4" fmla="*/ 1135380 h 1876599"/>
              <a:gd name="connsiteX5" fmla="*/ 3909060 w 6858000"/>
              <a:gd name="connsiteY5" fmla="*/ 1546860 h 1876599"/>
              <a:gd name="connsiteX6" fmla="*/ 4945380 w 6858000"/>
              <a:gd name="connsiteY6" fmla="*/ 1714500 h 1876599"/>
              <a:gd name="connsiteX7" fmla="*/ 6225540 w 6858000"/>
              <a:gd name="connsiteY7" fmla="*/ 1851660 h 1876599"/>
              <a:gd name="connsiteX8" fmla="*/ 6858000 w 6858000"/>
              <a:gd name="connsiteY8" fmla="*/ 1874520 h 1876599"/>
              <a:gd name="connsiteX0" fmla="*/ 0 w 6858000"/>
              <a:gd name="connsiteY0" fmla="*/ 0 h 1876599"/>
              <a:gd name="connsiteX1" fmla="*/ 594360 w 6858000"/>
              <a:gd name="connsiteY1" fmla="*/ 121920 h 1876599"/>
              <a:gd name="connsiteX2" fmla="*/ 1272540 w 6858000"/>
              <a:gd name="connsiteY2" fmla="*/ 274320 h 1876599"/>
              <a:gd name="connsiteX3" fmla="*/ 2217420 w 6858000"/>
              <a:gd name="connsiteY3" fmla="*/ 701040 h 1876599"/>
              <a:gd name="connsiteX4" fmla="*/ 2910840 w 6858000"/>
              <a:gd name="connsiteY4" fmla="*/ 1135380 h 1876599"/>
              <a:gd name="connsiteX5" fmla="*/ 3893820 w 6858000"/>
              <a:gd name="connsiteY5" fmla="*/ 1600200 h 1876599"/>
              <a:gd name="connsiteX6" fmla="*/ 4945380 w 6858000"/>
              <a:gd name="connsiteY6" fmla="*/ 1714500 h 1876599"/>
              <a:gd name="connsiteX7" fmla="*/ 6225540 w 6858000"/>
              <a:gd name="connsiteY7" fmla="*/ 1851660 h 1876599"/>
              <a:gd name="connsiteX8" fmla="*/ 6858000 w 6858000"/>
              <a:gd name="connsiteY8" fmla="*/ 1874520 h 1876599"/>
              <a:gd name="connsiteX0" fmla="*/ 0 w 6858000"/>
              <a:gd name="connsiteY0" fmla="*/ 0 h 1875697"/>
              <a:gd name="connsiteX1" fmla="*/ 594360 w 6858000"/>
              <a:gd name="connsiteY1" fmla="*/ 121920 h 1875697"/>
              <a:gd name="connsiteX2" fmla="*/ 1272540 w 6858000"/>
              <a:gd name="connsiteY2" fmla="*/ 274320 h 1875697"/>
              <a:gd name="connsiteX3" fmla="*/ 2217420 w 6858000"/>
              <a:gd name="connsiteY3" fmla="*/ 701040 h 1875697"/>
              <a:gd name="connsiteX4" fmla="*/ 2910840 w 6858000"/>
              <a:gd name="connsiteY4" fmla="*/ 1135380 h 1875697"/>
              <a:gd name="connsiteX5" fmla="*/ 3893820 w 6858000"/>
              <a:gd name="connsiteY5" fmla="*/ 1600200 h 1875697"/>
              <a:gd name="connsiteX6" fmla="*/ 4968240 w 6858000"/>
              <a:gd name="connsiteY6" fmla="*/ 1760220 h 1875697"/>
              <a:gd name="connsiteX7" fmla="*/ 6225540 w 6858000"/>
              <a:gd name="connsiteY7" fmla="*/ 1851660 h 1875697"/>
              <a:gd name="connsiteX8" fmla="*/ 6858000 w 6858000"/>
              <a:gd name="connsiteY8" fmla="*/ 1874520 h 1875697"/>
              <a:gd name="connsiteX0" fmla="*/ 0 w 6858000"/>
              <a:gd name="connsiteY0" fmla="*/ 0 h 1875697"/>
              <a:gd name="connsiteX1" fmla="*/ 594360 w 6858000"/>
              <a:gd name="connsiteY1" fmla="*/ 121920 h 1875697"/>
              <a:gd name="connsiteX2" fmla="*/ 1272540 w 6858000"/>
              <a:gd name="connsiteY2" fmla="*/ 274320 h 1875697"/>
              <a:gd name="connsiteX3" fmla="*/ 2217420 w 6858000"/>
              <a:gd name="connsiteY3" fmla="*/ 701040 h 1875697"/>
              <a:gd name="connsiteX4" fmla="*/ 2910840 w 6858000"/>
              <a:gd name="connsiteY4" fmla="*/ 1135380 h 1875697"/>
              <a:gd name="connsiteX5" fmla="*/ 3901440 w 6858000"/>
              <a:gd name="connsiteY5" fmla="*/ 1569720 h 1875697"/>
              <a:gd name="connsiteX6" fmla="*/ 4968240 w 6858000"/>
              <a:gd name="connsiteY6" fmla="*/ 1760220 h 1875697"/>
              <a:gd name="connsiteX7" fmla="*/ 6225540 w 6858000"/>
              <a:gd name="connsiteY7" fmla="*/ 1851660 h 1875697"/>
              <a:gd name="connsiteX8" fmla="*/ 6858000 w 6858000"/>
              <a:gd name="connsiteY8" fmla="*/ 1874520 h 1875697"/>
              <a:gd name="connsiteX0" fmla="*/ 0 w 6858000"/>
              <a:gd name="connsiteY0" fmla="*/ 0 h 1875524"/>
              <a:gd name="connsiteX1" fmla="*/ 594360 w 6858000"/>
              <a:gd name="connsiteY1" fmla="*/ 121920 h 1875524"/>
              <a:gd name="connsiteX2" fmla="*/ 1272540 w 6858000"/>
              <a:gd name="connsiteY2" fmla="*/ 274320 h 1875524"/>
              <a:gd name="connsiteX3" fmla="*/ 2217420 w 6858000"/>
              <a:gd name="connsiteY3" fmla="*/ 701040 h 1875524"/>
              <a:gd name="connsiteX4" fmla="*/ 2910840 w 6858000"/>
              <a:gd name="connsiteY4" fmla="*/ 1135380 h 1875524"/>
              <a:gd name="connsiteX5" fmla="*/ 3901440 w 6858000"/>
              <a:gd name="connsiteY5" fmla="*/ 1569720 h 1875524"/>
              <a:gd name="connsiteX6" fmla="*/ 4968240 w 6858000"/>
              <a:gd name="connsiteY6" fmla="*/ 1775460 h 1875524"/>
              <a:gd name="connsiteX7" fmla="*/ 6225540 w 6858000"/>
              <a:gd name="connsiteY7" fmla="*/ 1851660 h 1875524"/>
              <a:gd name="connsiteX8" fmla="*/ 6858000 w 6858000"/>
              <a:gd name="connsiteY8" fmla="*/ 1874520 h 1875524"/>
              <a:gd name="connsiteX0" fmla="*/ 0 w 6858000"/>
              <a:gd name="connsiteY0" fmla="*/ 0 h 1876219"/>
              <a:gd name="connsiteX1" fmla="*/ 594360 w 6858000"/>
              <a:gd name="connsiteY1" fmla="*/ 121920 h 1876219"/>
              <a:gd name="connsiteX2" fmla="*/ 1272540 w 6858000"/>
              <a:gd name="connsiteY2" fmla="*/ 274320 h 1876219"/>
              <a:gd name="connsiteX3" fmla="*/ 2217420 w 6858000"/>
              <a:gd name="connsiteY3" fmla="*/ 701040 h 1876219"/>
              <a:gd name="connsiteX4" fmla="*/ 2910840 w 6858000"/>
              <a:gd name="connsiteY4" fmla="*/ 1135380 h 1876219"/>
              <a:gd name="connsiteX5" fmla="*/ 3901440 w 6858000"/>
              <a:gd name="connsiteY5" fmla="*/ 1569720 h 1876219"/>
              <a:gd name="connsiteX6" fmla="*/ 4968240 w 6858000"/>
              <a:gd name="connsiteY6" fmla="*/ 1729740 h 1876219"/>
              <a:gd name="connsiteX7" fmla="*/ 6225540 w 6858000"/>
              <a:gd name="connsiteY7" fmla="*/ 1851660 h 1876219"/>
              <a:gd name="connsiteX8" fmla="*/ 6858000 w 6858000"/>
              <a:gd name="connsiteY8" fmla="*/ 1874520 h 1876219"/>
              <a:gd name="connsiteX0" fmla="*/ 0 w 6858000"/>
              <a:gd name="connsiteY0" fmla="*/ 0 h 1876219"/>
              <a:gd name="connsiteX1" fmla="*/ 594360 w 6858000"/>
              <a:gd name="connsiteY1" fmla="*/ 121920 h 1876219"/>
              <a:gd name="connsiteX2" fmla="*/ 1272540 w 6858000"/>
              <a:gd name="connsiteY2" fmla="*/ 274320 h 1876219"/>
              <a:gd name="connsiteX3" fmla="*/ 2217420 w 6858000"/>
              <a:gd name="connsiteY3" fmla="*/ 701040 h 1876219"/>
              <a:gd name="connsiteX4" fmla="*/ 2910840 w 6858000"/>
              <a:gd name="connsiteY4" fmla="*/ 1135380 h 1876219"/>
              <a:gd name="connsiteX5" fmla="*/ 3901440 w 6858000"/>
              <a:gd name="connsiteY5" fmla="*/ 1516380 h 1876219"/>
              <a:gd name="connsiteX6" fmla="*/ 4968240 w 6858000"/>
              <a:gd name="connsiteY6" fmla="*/ 1729740 h 1876219"/>
              <a:gd name="connsiteX7" fmla="*/ 6225540 w 6858000"/>
              <a:gd name="connsiteY7" fmla="*/ 1851660 h 1876219"/>
              <a:gd name="connsiteX8" fmla="*/ 6858000 w 6858000"/>
              <a:gd name="connsiteY8" fmla="*/ 1874520 h 1876219"/>
              <a:gd name="connsiteX0" fmla="*/ 0 w 6858000"/>
              <a:gd name="connsiteY0" fmla="*/ 0 h 1876219"/>
              <a:gd name="connsiteX1" fmla="*/ 594360 w 6858000"/>
              <a:gd name="connsiteY1" fmla="*/ 121920 h 1876219"/>
              <a:gd name="connsiteX2" fmla="*/ 1272540 w 6858000"/>
              <a:gd name="connsiteY2" fmla="*/ 304800 h 1876219"/>
              <a:gd name="connsiteX3" fmla="*/ 2217420 w 6858000"/>
              <a:gd name="connsiteY3" fmla="*/ 701040 h 1876219"/>
              <a:gd name="connsiteX4" fmla="*/ 2910840 w 6858000"/>
              <a:gd name="connsiteY4" fmla="*/ 1135380 h 1876219"/>
              <a:gd name="connsiteX5" fmla="*/ 3901440 w 6858000"/>
              <a:gd name="connsiteY5" fmla="*/ 1516380 h 1876219"/>
              <a:gd name="connsiteX6" fmla="*/ 4968240 w 6858000"/>
              <a:gd name="connsiteY6" fmla="*/ 1729740 h 1876219"/>
              <a:gd name="connsiteX7" fmla="*/ 6225540 w 6858000"/>
              <a:gd name="connsiteY7" fmla="*/ 1851660 h 1876219"/>
              <a:gd name="connsiteX8" fmla="*/ 6858000 w 6858000"/>
              <a:gd name="connsiteY8" fmla="*/ 1874520 h 1876219"/>
              <a:gd name="connsiteX0" fmla="*/ 0 w 6858000"/>
              <a:gd name="connsiteY0" fmla="*/ 0 h 1876219"/>
              <a:gd name="connsiteX1" fmla="*/ 594360 w 6858000"/>
              <a:gd name="connsiteY1" fmla="*/ 121920 h 1876219"/>
              <a:gd name="connsiteX2" fmla="*/ 1272540 w 6858000"/>
              <a:gd name="connsiteY2" fmla="*/ 304800 h 1876219"/>
              <a:gd name="connsiteX3" fmla="*/ 2217420 w 6858000"/>
              <a:gd name="connsiteY3" fmla="*/ 701040 h 1876219"/>
              <a:gd name="connsiteX4" fmla="*/ 2910840 w 6858000"/>
              <a:gd name="connsiteY4" fmla="*/ 1135380 h 1876219"/>
              <a:gd name="connsiteX5" fmla="*/ 3893820 w 6858000"/>
              <a:gd name="connsiteY5" fmla="*/ 1577340 h 1876219"/>
              <a:gd name="connsiteX6" fmla="*/ 4968240 w 6858000"/>
              <a:gd name="connsiteY6" fmla="*/ 1729740 h 1876219"/>
              <a:gd name="connsiteX7" fmla="*/ 6225540 w 6858000"/>
              <a:gd name="connsiteY7" fmla="*/ 1851660 h 1876219"/>
              <a:gd name="connsiteX8" fmla="*/ 6858000 w 6858000"/>
              <a:gd name="connsiteY8" fmla="*/ 1874520 h 1876219"/>
              <a:gd name="connsiteX0" fmla="*/ 0 w 6858000"/>
              <a:gd name="connsiteY0" fmla="*/ 0 h 1876219"/>
              <a:gd name="connsiteX1" fmla="*/ 594360 w 6858000"/>
              <a:gd name="connsiteY1" fmla="*/ 121920 h 1876219"/>
              <a:gd name="connsiteX2" fmla="*/ 1272540 w 6858000"/>
              <a:gd name="connsiteY2" fmla="*/ 304800 h 1876219"/>
              <a:gd name="connsiteX3" fmla="*/ 2217420 w 6858000"/>
              <a:gd name="connsiteY3" fmla="*/ 701040 h 1876219"/>
              <a:gd name="connsiteX4" fmla="*/ 2910840 w 6858000"/>
              <a:gd name="connsiteY4" fmla="*/ 1135380 h 1876219"/>
              <a:gd name="connsiteX5" fmla="*/ 4046220 w 6858000"/>
              <a:gd name="connsiteY5" fmla="*/ 1524000 h 1876219"/>
              <a:gd name="connsiteX6" fmla="*/ 4968240 w 6858000"/>
              <a:gd name="connsiteY6" fmla="*/ 1729740 h 1876219"/>
              <a:gd name="connsiteX7" fmla="*/ 6225540 w 6858000"/>
              <a:gd name="connsiteY7" fmla="*/ 1851660 h 1876219"/>
              <a:gd name="connsiteX8" fmla="*/ 6858000 w 6858000"/>
              <a:gd name="connsiteY8" fmla="*/ 1874520 h 1876219"/>
              <a:gd name="connsiteX0" fmla="*/ 0 w 6858000"/>
              <a:gd name="connsiteY0" fmla="*/ 0 h 1875923"/>
              <a:gd name="connsiteX1" fmla="*/ 594360 w 6858000"/>
              <a:gd name="connsiteY1" fmla="*/ 121920 h 1875923"/>
              <a:gd name="connsiteX2" fmla="*/ 1272540 w 6858000"/>
              <a:gd name="connsiteY2" fmla="*/ 304800 h 1875923"/>
              <a:gd name="connsiteX3" fmla="*/ 2217420 w 6858000"/>
              <a:gd name="connsiteY3" fmla="*/ 701040 h 1875923"/>
              <a:gd name="connsiteX4" fmla="*/ 2910840 w 6858000"/>
              <a:gd name="connsiteY4" fmla="*/ 1135380 h 1875923"/>
              <a:gd name="connsiteX5" fmla="*/ 4046220 w 6858000"/>
              <a:gd name="connsiteY5" fmla="*/ 1524000 h 1875923"/>
              <a:gd name="connsiteX6" fmla="*/ 4815840 w 6858000"/>
              <a:gd name="connsiteY6" fmla="*/ 1744980 h 1875923"/>
              <a:gd name="connsiteX7" fmla="*/ 6225540 w 6858000"/>
              <a:gd name="connsiteY7" fmla="*/ 1851660 h 1875923"/>
              <a:gd name="connsiteX8" fmla="*/ 6858000 w 6858000"/>
              <a:gd name="connsiteY8" fmla="*/ 1874520 h 1875923"/>
              <a:gd name="connsiteX0" fmla="*/ 0 w 6858000"/>
              <a:gd name="connsiteY0" fmla="*/ 0 h 1910587"/>
              <a:gd name="connsiteX1" fmla="*/ 594360 w 6858000"/>
              <a:gd name="connsiteY1" fmla="*/ 121920 h 1910587"/>
              <a:gd name="connsiteX2" fmla="*/ 1272540 w 6858000"/>
              <a:gd name="connsiteY2" fmla="*/ 304800 h 1910587"/>
              <a:gd name="connsiteX3" fmla="*/ 2217420 w 6858000"/>
              <a:gd name="connsiteY3" fmla="*/ 701040 h 1910587"/>
              <a:gd name="connsiteX4" fmla="*/ 2910840 w 6858000"/>
              <a:gd name="connsiteY4" fmla="*/ 1135380 h 1910587"/>
              <a:gd name="connsiteX5" fmla="*/ 4046220 w 6858000"/>
              <a:gd name="connsiteY5" fmla="*/ 1524000 h 1910587"/>
              <a:gd name="connsiteX6" fmla="*/ 4815840 w 6858000"/>
              <a:gd name="connsiteY6" fmla="*/ 1744980 h 1910587"/>
              <a:gd name="connsiteX7" fmla="*/ 6225540 w 6858000"/>
              <a:gd name="connsiteY7" fmla="*/ 1905000 h 1910587"/>
              <a:gd name="connsiteX8" fmla="*/ 6858000 w 6858000"/>
              <a:gd name="connsiteY8" fmla="*/ 1874520 h 1910587"/>
              <a:gd name="connsiteX0" fmla="*/ 0 w 6858000"/>
              <a:gd name="connsiteY0" fmla="*/ 0 h 1937084"/>
              <a:gd name="connsiteX1" fmla="*/ 594360 w 6858000"/>
              <a:gd name="connsiteY1" fmla="*/ 121920 h 1937084"/>
              <a:gd name="connsiteX2" fmla="*/ 1272540 w 6858000"/>
              <a:gd name="connsiteY2" fmla="*/ 304800 h 1937084"/>
              <a:gd name="connsiteX3" fmla="*/ 2217420 w 6858000"/>
              <a:gd name="connsiteY3" fmla="*/ 701040 h 1937084"/>
              <a:gd name="connsiteX4" fmla="*/ 2910840 w 6858000"/>
              <a:gd name="connsiteY4" fmla="*/ 1135380 h 1937084"/>
              <a:gd name="connsiteX5" fmla="*/ 4046220 w 6858000"/>
              <a:gd name="connsiteY5" fmla="*/ 1524000 h 1937084"/>
              <a:gd name="connsiteX6" fmla="*/ 4815840 w 6858000"/>
              <a:gd name="connsiteY6" fmla="*/ 1744980 h 1937084"/>
              <a:gd name="connsiteX7" fmla="*/ 6225540 w 6858000"/>
              <a:gd name="connsiteY7" fmla="*/ 1905000 h 1937084"/>
              <a:gd name="connsiteX8" fmla="*/ 6858000 w 6858000"/>
              <a:gd name="connsiteY8" fmla="*/ 1935480 h 1937084"/>
              <a:gd name="connsiteX0" fmla="*/ 0 w 6858000"/>
              <a:gd name="connsiteY0" fmla="*/ 0 h 1937084"/>
              <a:gd name="connsiteX1" fmla="*/ 594360 w 6858000"/>
              <a:gd name="connsiteY1" fmla="*/ 121920 h 1937084"/>
              <a:gd name="connsiteX2" fmla="*/ 1272540 w 6858000"/>
              <a:gd name="connsiteY2" fmla="*/ 304800 h 1937084"/>
              <a:gd name="connsiteX3" fmla="*/ 2217420 w 6858000"/>
              <a:gd name="connsiteY3" fmla="*/ 701040 h 1937084"/>
              <a:gd name="connsiteX4" fmla="*/ 2910840 w 6858000"/>
              <a:gd name="connsiteY4" fmla="*/ 1089660 h 1937084"/>
              <a:gd name="connsiteX5" fmla="*/ 4046220 w 6858000"/>
              <a:gd name="connsiteY5" fmla="*/ 1524000 h 1937084"/>
              <a:gd name="connsiteX6" fmla="*/ 4815840 w 6858000"/>
              <a:gd name="connsiteY6" fmla="*/ 1744980 h 1937084"/>
              <a:gd name="connsiteX7" fmla="*/ 6225540 w 6858000"/>
              <a:gd name="connsiteY7" fmla="*/ 1905000 h 1937084"/>
              <a:gd name="connsiteX8" fmla="*/ 6858000 w 6858000"/>
              <a:gd name="connsiteY8" fmla="*/ 1935480 h 1937084"/>
              <a:gd name="connsiteX0" fmla="*/ 0 w 6858000"/>
              <a:gd name="connsiteY0" fmla="*/ 0 h 1937084"/>
              <a:gd name="connsiteX1" fmla="*/ 594360 w 6858000"/>
              <a:gd name="connsiteY1" fmla="*/ 121920 h 1937084"/>
              <a:gd name="connsiteX2" fmla="*/ 1272540 w 6858000"/>
              <a:gd name="connsiteY2" fmla="*/ 304800 h 1937084"/>
              <a:gd name="connsiteX3" fmla="*/ 2217420 w 6858000"/>
              <a:gd name="connsiteY3" fmla="*/ 701040 h 1937084"/>
              <a:gd name="connsiteX4" fmla="*/ 2910840 w 6858000"/>
              <a:gd name="connsiteY4" fmla="*/ 1089660 h 1937084"/>
              <a:gd name="connsiteX5" fmla="*/ 4046220 w 6858000"/>
              <a:gd name="connsiteY5" fmla="*/ 1554480 h 1937084"/>
              <a:gd name="connsiteX6" fmla="*/ 4815840 w 6858000"/>
              <a:gd name="connsiteY6" fmla="*/ 1744980 h 1937084"/>
              <a:gd name="connsiteX7" fmla="*/ 6225540 w 6858000"/>
              <a:gd name="connsiteY7" fmla="*/ 1905000 h 1937084"/>
              <a:gd name="connsiteX8" fmla="*/ 6858000 w 6858000"/>
              <a:gd name="connsiteY8" fmla="*/ 1935480 h 1937084"/>
              <a:gd name="connsiteX0" fmla="*/ 0 w 6858000"/>
              <a:gd name="connsiteY0" fmla="*/ 0 h 1937084"/>
              <a:gd name="connsiteX1" fmla="*/ 594360 w 6858000"/>
              <a:gd name="connsiteY1" fmla="*/ 121920 h 1937084"/>
              <a:gd name="connsiteX2" fmla="*/ 1272540 w 6858000"/>
              <a:gd name="connsiteY2" fmla="*/ 304800 h 1937084"/>
              <a:gd name="connsiteX3" fmla="*/ 2217420 w 6858000"/>
              <a:gd name="connsiteY3" fmla="*/ 701040 h 1937084"/>
              <a:gd name="connsiteX4" fmla="*/ 2910840 w 6858000"/>
              <a:gd name="connsiteY4" fmla="*/ 1089660 h 1937084"/>
              <a:gd name="connsiteX5" fmla="*/ 4008120 w 6858000"/>
              <a:gd name="connsiteY5" fmla="*/ 1569720 h 1937084"/>
              <a:gd name="connsiteX6" fmla="*/ 4815840 w 6858000"/>
              <a:gd name="connsiteY6" fmla="*/ 1744980 h 1937084"/>
              <a:gd name="connsiteX7" fmla="*/ 6225540 w 6858000"/>
              <a:gd name="connsiteY7" fmla="*/ 1905000 h 1937084"/>
              <a:gd name="connsiteX8" fmla="*/ 6858000 w 6858000"/>
              <a:gd name="connsiteY8" fmla="*/ 1935480 h 1937084"/>
              <a:gd name="connsiteX0" fmla="*/ 0 w 6858000"/>
              <a:gd name="connsiteY0" fmla="*/ 0 h 1956300"/>
              <a:gd name="connsiteX1" fmla="*/ 594360 w 6858000"/>
              <a:gd name="connsiteY1" fmla="*/ 121920 h 1956300"/>
              <a:gd name="connsiteX2" fmla="*/ 1272540 w 6858000"/>
              <a:gd name="connsiteY2" fmla="*/ 304800 h 1956300"/>
              <a:gd name="connsiteX3" fmla="*/ 2217420 w 6858000"/>
              <a:gd name="connsiteY3" fmla="*/ 701040 h 1956300"/>
              <a:gd name="connsiteX4" fmla="*/ 2910840 w 6858000"/>
              <a:gd name="connsiteY4" fmla="*/ 1089660 h 1956300"/>
              <a:gd name="connsiteX5" fmla="*/ 4008120 w 6858000"/>
              <a:gd name="connsiteY5" fmla="*/ 1569720 h 1956300"/>
              <a:gd name="connsiteX6" fmla="*/ 4815840 w 6858000"/>
              <a:gd name="connsiteY6" fmla="*/ 1744980 h 1956300"/>
              <a:gd name="connsiteX7" fmla="*/ 6225540 w 6858000"/>
              <a:gd name="connsiteY7" fmla="*/ 1943100 h 1956300"/>
              <a:gd name="connsiteX8" fmla="*/ 6858000 w 6858000"/>
              <a:gd name="connsiteY8" fmla="*/ 1935480 h 1956300"/>
              <a:gd name="connsiteX0" fmla="*/ 0 w 6835140"/>
              <a:gd name="connsiteY0" fmla="*/ 0 h 1997161"/>
              <a:gd name="connsiteX1" fmla="*/ 594360 w 6835140"/>
              <a:gd name="connsiteY1" fmla="*/ 121920 h 1997161"/>
              <a:gd name="connsiteX2" fmla="*/ 1272540 w 6835140"/>
              <a:gd name="connsiteY2" fmla="*/ 304800 h 1997161"/>
              <a:gd name="connsiteX3" fmla="*/ 2217420 w 6835140"/>
              <a:gd name="connsiteY3" fmla="*/ 701040 h 1997161"/>
              <a:gd name="connsiteX4" fmla="*/ 2910840 w 6835140"/>
              <a:gd name="connsiteY4" fmla="*/ 1089660 h 1997161"/>
              <a:gd name="connsiteX5" fmla="*/ 4008120 w 6835140"/>
              <a:gd name="connsiteY5" fmla="*/ 1569720 h 1997161"/>
              <a:gd name="connsiteX6" fmla="*/ 4815840 w 6835140"/>
              <a:gd name="connsiteY6" fmla="*/ 1744980 h 1997161"/>
              <a:gd name="connsiteX7" fmla="*/ 6225540 w 6835140"/>
              <a:gd name="connsiteY7" fmla="*/ 1943100 h 1997161"/>
              <a:gd name="connsiteX8" fmla="*/ 6835140 w 6835140"/>
              <a:gd name="connsiteY8" fmla="*/ 1996440 h 1997161"/>
              <a:gd name="connsiteX0" fmla="*/ 0 w 6842760"/>
              <a:gd name="connsiteY0" fmla="*/ 0 h 1997161"/>
              <a:gd name="connsiteX1" fmla="*/ 594360 w 6842760"/>
              <a:gd name="connsiteY1" fmla="*/ 121920 h 1997161"/>
              <a:gd name="connsiteX2" fmla="*/ 1272540 w 6842760"/>
              <a:gd name="connsiteY2" fmla="*/ 304800 h 1997161"/>
              <a:gd name="connsiteX3" fmla="*/ 2217420 w 6842760"/>
              <a:gd name="connsiteY3" fmla="*/ 701040 h 1997161"/>
              <a:gd name="connsiteX4" fmla="*/ 2910840 w 6842760"/>
              <a:gd name="connsiteY4" fmla="*/ 1089660 h 1997161"/>
              <a:gd name="connsiteX5" fmla="*/ 4008120 w 6842760"/>
              <a:gd name="connsiteY5" fmla="*/ 1569720 h 1997161"/>
              <a:gd name="connsiteX6" fmla="*/ 4815840 w 6842760"/>
              <a:gd name="connsiteY6" fmla="*/ 1744980 h 1997161"/>
              <a:gd name="connsiteX7" fmla="*/ 6225540 w 6842760"/>
              <a:gd name="connsiteY7" fmla="*/ 1943100 h 1997161"/>
              <a:gd name="connsiteX8" fmla="*/ 6842760 w 6842760"/>
              <a:gd name="connsiteY8" fmla="*/ 1996440 h 1997161"/>
              <a:gd name="connsiteX0" fmla="*/ 0 w 6842760"/>
              <a:gd name="connsiteY0" fmla="*/ 0 h 1996440"/>
              <a:gd name="connsiteX1" fmla="*/ 594360 w 6842760"/>
              <a:gd name="connsiteY1" fmla="*/ 121920 h 1996440"/>
              <a:gd name="connsiteX2" fmla="*/ 1272540 w 6842760"/>
              <a:gd name="connsiteY2" fmla="*/ 304800 h 1996440"/>
              <a:gd name="connsiteX3" fmla="*/ 2217420 w 6842760"/>
              <a:gd name="connsiteY3" fmla="*/ 701040 h 1996440"/>
              <a:gd name="connsiteX4" fmla="*/ 2910840 w 6842760"/>
              <a:gd name="connsiteY4" fmla="*/ 1089660 h 1996440"/>
              <a:gd name="connsiteX5" fmla="*/ 4008120 w 6842760"/>
              <a:gd name="connsiteY5" fmla="*/ 1569720 h 1996440"/>
              <a:gd name="connsiteX6" fmla="*/ 4815840 w 6842760"/>
              <a:gd name="connsiteY6" fmla="*/ 1744980 h 1996440"/>
              <a:gd name="connsiteX7" fmla="*/ 6225540 w 6842760"/>
              <a:gd name="connsiteY7" fmla="*/ 1943100 h 1996440"/>
              <a:gd name="connsiteX8" fmla="*/ 6842760 w 6842760"/>
              <a:gd name="connsiteY8" fmla="*/ 1996440 h 1996440"/>
              <a:gd name="connsiteX0" fmla="*/ 0 w 6842760"/>
              <a:gd name="connsiteY0" fmla="*/ 0 h 1996440"/>
              <a:gd name="connsiteX1" fmla="*/ 594360 w 6842760"/>
              <a:gd name="connsiteY1" fmla="*/ 121920 h 1996440"/>
              <a:gd name="connsiteX2" fmla="*/ 1272540 w 6842760"/>
              <a:gd name="connsiteY2" fmla="*/ 304800 h 1996440"/>
              <a:gd name="connsiteX3" fmla="*/ 2217420 w 6842760"/>
              <a:gd name="connsiteY3" fmla="*/ 701040 h 1996440"/>
              <a:gd name="connsiteX4" fmla="*/ 2910840 w 6842760"/>
              <a:gd name="connsiteY4" fmla="*/ 1089660 h 1996440"/>
              <a:gd name="connsiteX5" fmla="*/ 4008120 w 6842760"/>
              <a:gd name="connsiteY5" fmla="*/ 1569720 h 1996440"/>
              <a:gd name="connsiteX6" fmla="*/ 4815840 w 6842760"/>
              <a:gd name="connsiteY6" fmla="*/ 1744980 h 1996440"/>
              <a:gd name="connsiteX7" fmla="*/ 6225540 w 6842760"/>
              <a:gd name="connsiteY7" fmla="*/ 1943100 h 1996440"/>
              <a:gd name="connsiteX8" fmla="*/ 6842760 w 6842760"/>
              <a:gd name="connsiteY8" fmla="*/ 1996440 h 199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42760" h="1996440">
                <a:moveTo>
                  <a:pt x="0" y="0"/>
                </a:moveTo>
                <a:cubicBezTo>
                  <a:pt x="193040" y="36195"/>
                  <a:pt x="382270" y="71120"/>
                  <a:pt x="594360" y="121920"/>
                </a:cubicBezTo>
                <a:cubicBezTo>
                  <a:pt x="806450" y="172720"/>
                  <a:pt x="1002030" y="208280"/>
                  <a:pt x="1272540" y="304800"/>
                </a:cubicBezTo>
                <a:cubicBezTo>
                  <a:pt x="1543050" y="401320"/>
                  <a:pt x="1944370" y="570230"/>
                  <a:pt x="2217420" y="701040"/>
                </a:cubicBezTo>
                <a:cubicBezTo>
                  <a:pt x="2490470" y="831850"/>
                  <a:pt x="2612390" y="944880"/>
                  <a:pt x="2910840" y="1089660"/>
                </a:cubicBezTo>
                <a:cubicBezTo>
                  <a:pt x="3209290" y="1234440"/>
                  <a:pt x="3690620" y="1460500"/>
                  <a:pt x="4008120" y="1569720"/>
                </a:cubicBezTo>
                <a:cubicBezTo>
                  <a:pt x="4325620" y="1678940"/>
                  <a:pt x="4446270" y="1682750"/>
                  <a:pt x="4815840" y="1744980"/>
                </a:cubicBezTo>
                <a:cubicBezTo>
                  <a:pt x="5185410" y="1807210"/>
                  <a:pt x="5887720" y="1901190"/>
                  <a:pt x="6225540" y="1943100"/>
                </a:cubicBezTo>
                <a:cubicBezTo>
                  <a:pt x="6563360" y="1985010"/>
                  <a:pt x="6685915" y="1985645"/>
                  <a:pt x="6842760" y="199644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Oval 31"/>
          <p:cNvSpPr/>
          <p:nvPr/>
        </p:nvSpPr>
        <p:spPr bwMode="auto">
          <a:xfrm>
            <a:off x="4451341" y="4457324"/>
            <a:ext cx="396932" cy="384401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80335038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199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Font typeface="Calibri"/>
              <a:buNone/>
            </a:pPr>
            <a:r>
              <a:rPr lang="en-US" sz="4400" b="1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ISO 27034            .</a:t>
            </a:r>
            <a:endParaRPr sz="4400" b="1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152400" y="1678898"/>
            <a:ext cx="8839199" cy="45695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800100" indent="-571500"/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 27001/2: IT Security</a:t>
            </a:r>
          </a:p>
          <a:p>
            <a:pPr marL="800100" indent="-571500"/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 27034:     Application Security</a:t>
            </a:r>
            <a:endParaRPr lang="en-US" sz="3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00150" lvl="1" indent="-571500"/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1: Overview &amp;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concepts (Nov. 2011)</a:t>
            </a: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00150" lvl="1" indent="-571500"/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2: Organization normative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framework (Aug. 2015)</a:t>
            </a: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00150" lvl="1" indent="-571500"/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3: Application security management process</a:t>
            </a:r>
          </a:p>
          <a:p>
            <a:pPr marL="1200150" lvl="1" indent="-571500"/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4: Application security validation</a:t>
            </a:r>
          </a:p>
          <a:p>
            <a:pPr marL="1200150" lvl="1" indent="-571500"/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5: Protocols and application security controls data structure</a:t>
            </a:r>
          </a:p>
          <a:p>
            <a:pPr marL="1200150" lvl="1" indent="-571500"/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6: Security guidance for specific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applications</a:t>
            </a:r>
          </a:p>
          <a:p>
            <a:pPr marL="800100" indent="-571500"/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Indicates </a:t>
            </a:r>
            <a:r>
              <a:rPr lang="en-US" sz="3200" b="0" i="0" u="sng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en-US" sz="3200" b="0" i="0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needs to be done</a:t>
            </a:r>
          </a:p>
          <a:p>
            <a:pPr marL="800100" indent="-571500"/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 focused</a:t>
            </a: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797050" y="6400800"/>
            <a:ext cx="437514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NTX ISSA Cyber Security Conference – October 2-3, 2015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58200" y="6400800"/>
            <a:ext cx="53339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 baseline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199" y="205510"/>
            <a:ext cx="2819401" cy="19663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801322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199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en-US" sz="44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</a:rPr>
              <a:t>Three </a:t>
            </a:r>
            <a:r>
              <a:rPr lang="en-US" sz="4400" b="1" dirty="0">
                <a:solidFill>
                  <a:schemeClr val="dk2"/>
                </a:solidFill>
                <a:latin typeface="Calibri"/>
                <a:ea typeface="Calibri"/>
                <a:cs typeface="Calibri"/>
              </a:rPr>
              <a:t>Key Takeaways</a:t>
            </a:r>
            <a:endParaRPr sz="44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152400" y="1295400"/>
            <a:ext cx="8839199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03200" indent="0">
              <a:buNone/>
            </a:pPr>
            <a:r>
              <a:rPr lang="en-US" sz="3200" dirty="0" smtClean="0"/>
              <a:t>1)  </a:t>
            </a:r>
            <a:r>
              <a:rPr lang="en-US" sz="3200" dirty="0" smtClean="0">
                <a:solidFill>
                  <a:srgbClr val="0070C0"/>
                </a:solidFill>
              </a:rPr>
              <a:t>SDL</a:t>
            </a:r>
            <a:r>
              <a:rPr lang="en-US" sz="3200" dirty="0"/>
              <a:t>: Best practices in developing truly secure products / software</a:t>
            </a:r>
          </a:p>
          <a:p>
            <a:pPr>
              <a:buNone/>
            </a:pPr>
            <a:endParaRPr lang="en-US" sz="3200" dirty="0"/>
          </a:p>
          <a:p>
            <a:pPr marL="20320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2)  </a:t>
            </a:r>
            <a:r>
              <a:rPr lang="en-US" sz="3200" dirty="0" smtClean="0">
                <a:solidFill>
                  <a:srgbClr val="0070C0"/>
                </a:solidFill>
              </a:rPr>
              <a:t>PSMM</a:t>
            </a:r>
            <a:r>
              <a:rPr lang="en-US" sz="3200" dirty="0"/>
              <a:t>: A simple yet powerful way to measure the </a:t>
            </a:r>
            <a:r>
              <a:rPr lang="en-US" sz="3200" dirty="0" smtClean="0"/>
              <a:t>security maturity </a:t>
            </a:r>
            <a:r>
              <a:rPr lang="en-US" sz="3200" dirty="0"/>
              <a:t>of your product security </a:t>
            </a:r>
            <a:r>
              <a:rPr lang="en-US" sz="3200" dirty="0" smtClean="0"/>
              <a:t>program and deliverables</a:t>
            </a:r>
          </a:p>
          <a:p>
            <a:pPr marL="717550" indent="-514350">
              <a:buAutoNum type="arabicParenR"/>
            </a:pPr>
            <a:endParaRPr lang="en-US" sz="3200" dirty="0"/>
          </a:p>
          <a:p>
            <a:pPr>
              <a:buNone/>
            </a:pPr>
            <a:r>
              <a:rPr lang="en-US" sz="3200" dirty="0" smtClean="0"/>
              <a:t>3</a:t>
            </a:r>
            <a:r>
              <a:rPr lang="en-US" sz="3200" dirty="0"/>
              <a:t>) 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Metrics</a:t>
            </a:r>
            <a:r>
              <a:rPr lang="en-US" sz="3200" dirty="0" smtClean="0"/>
              <a:t>: Product </a:t>
            </a:r>
            <a:r>
              <a:rPr lang="en-US" sz="3200" dirty="0"/>
              <a:t>security metrics to drive positive change, security and </a:t>
            </a:r>
            <a:r>
              <a:rPr lang="en-US" sz="3200" dirty="0" smtClean="0"/>
              <a:t>efficiency</a:t>
            </a: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797050" y="6400800"/>
            <a:ext cx="437514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NTX ISSA Cyber Security Conference – October 2-3, 2015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58200" y="6400800"/>
            <a:ext cx="53339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lang="en-US" sz="1200" b="0" i="0" u="none" strike="noStrike" cap="none" baseline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725663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199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Font typeface="Calibri"/>
              <a:buNone/>
            </a:pPr>
            <a:r>
              <a:rPr lang="en-US" sz="4400" b="1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Contact Info</a:t>
            </a:r>
            <a:endParaRPr sz="4400" b="1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152400" y="1295400"/>
            <a:ext cx="8839199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03200" indent="0">
              <a:buNone/>
            </a:pPr>
            <a:r>
              <a:rPr lang="en-US" sz="2400" b="1" dirty="0" smtClean="0"/>
              <a:t>Harold Toomey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Sr. Product Security Architect &amp; PSIRT Manager</a:t>
            </a:r>
            <a:br>
              <a:rPr lang="en-US" sz="2400" dirty="0"/>
            </a:br>
            <a:r>
              <a:rPr lang="en-US" sz="2400" dirty="0"/>
              <a:t>Product Security Group, ISecG</a:t>
            </a:r>
          </a:p>
          <a:p>
            <a:pPr marL="20320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Intel </a:t>
            </a:r>
            <a:r>
              <a:rPr lang="en-US" sz="2400" b="1" dirty="0" smtClean="0">
                <a:solidFill>
                  <a:srgbClr val="0070C0"/>
                </a:solidFill>
              </a:rPr>
              <a:t>Corp.</a:t>
            </a:r>
          </a:p>
          <a:p>
            <a:pPr marL="203200" indent="0">
              <a:buNone/>
            </a:pPr>
            <a:endParaRPr lang="en-US" sz="2400" dirty="0" smtClean="0"/>
          </a:p>
          <a:p>
            <a:pPr marL="203200" indent="0">
              <a:buNone/>
            </a:pPr>
            <a:endParaRPr lang="en-US" sz="2400" dirty="0" smtClean="0"/>
          </a:p>
          <a:p>
            <a:pPr marL="203200" indent="0">
              <a:buNone/>
            </a:pPr>
            <a:endParaRPr lang="en-US" sz="2400" dirty="0" smtClean="0"/>
          </a:p>
          <a:p>
            <a:pPr marL="203200" indent="0">
              <a:buNone/>
            </a:pPr>
            <a:r>
              <a:rPr lang="en-US" sz="2400" dirty="0" smtClean="0"/>
              <a:t>5000 </a:t>
            </a:r>
            <a:r>
              <a:rPr lang="en-US" sz="2400" dirty="0"/>
              <a:t>Headquarters Dr</a:t>
            </a:r>
            <a:r>
              <a:rPr lang="en-US" sz="2400" dirty="0" smtClean="0"/>
              <a:t>., MS </a:t>
            </a:r>
            <a:r>
              <a:rPr lang="en-US" sz="2400" dirty="0"/>
              <a:t>3S407</a:t>
            </a:r>
          </a:p>
          <a:p>
            <a:pPr marL="203200" indent="0">
              <a:buNone/>
            </a:pPr>
            <a:r>
              <a:rPr lang="en-US" sz="2400" dirty="0"/>
              <a:t>Plano, TX  75024-5826</a:t>
            </a:r>
          </a:p>
          <a:p>
            <a:pPr marL="203200" indent="0">
              <a:buNone/>
            </a:pPr>
            <a:r>
              <a:rPr lang="en-US" sz="2400" dirty="0" smtClean="0"/>
              <a:t>Direct</a:t>
            </a:r>
            <a:r>
              <a:rPr lang="en-US" sz="2400" dirty="0"/>
              <a:t>: </a:t>
            </a:r>
            <a:r>
              <a:rPr lang="en-US" sz="2400" dirty="0" smtClean="0"/>
              <a:t>(972) 963-7754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Mobile: </a:t>
            </a:r>
            <a:r>
              <a:rPr lang="en-US" sz="2400" dirty="0" smtClean="0"/>
              <a:t>(801) 830-9987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Email: </a:t>
            </a:r>
            <a:r>
              <a:rPr lang="en-US" sz="2400" u="sng" dirty="0" smtClean="0">
                <a:hlinkClick r:id="rId3"/>
              </a:rPr>
              <a:t>Harold.A.Toomey@Intel.com</a:t>
            </a:r>
            <a:endParaRPr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797050" y="6400800"/>
            <a:ext cx="437514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NTX ISSA Cyber Security Conference – October 2-3, 2015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58200" y="6400800"/>
            <a:ext cx="53339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lang="en-US" sz="1200" b="0" i="0" u="none" strike="noStrike" cap="none" baseline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9" y="2468480"/>
            <a:ext cx="3512705" cy="1113134"/>
          </a:xfrm>
          <a:prstGeom prst="rect">
            <a:avLst/>
          </a:prstGeom>
        </p:spPr>
      </p:pic>
      <p:pic>
        <p:nvPicPr>
          <p:cNvPr id="11" name="Picture 3" descr="C:\Users\htoomey\Pictures\My Photos\111123 Harold's Professional Portraits\Harold Toomey 801-830-9987 11-23-2011 #2B Flipp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127" y="3831034"/>
            <a:ext cx="1771073" cy="2160908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1500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152400" y="152400"/>
            <a:ext cx="8839199" cy="3047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 Collin College Engineering Department</a:t>
            </a:r>
          </a:p>
          <a:p>
            <a:pPr marL="0" marR="0" lvl="0" indent="0" algn="ctr" rtl="0">
              <a:spcBef>
                <a:spcPts val="360"/>
              </a:spcBef>
              <a:buClr>
                <a:schemeClr val="lt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36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Collin College Student Chapter of the North Texas ISSA</a:t>
            </a:r>
          </a:p>
          <a:p>
            <a:pPr marL="0" marR="0" lvl="0" indent="0" algn="ctr" rtl="0">
              <a:spcBef>
                <a:spcPts val="360"/>
              </a:spcBef>
              <a:buClr>
                <a:schemeClr val="lt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36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North Texas ISSA (Information Systems Security Association)</a:t>
            </a:r>
          </a:p>
          <a:p>
            <a:pPr marL="0" marR="0" lvl="0" indent="0" algn="ctr" rtl="0">
              <a:spcBef>
                <a:spcPts val="360"/>
              </a:spcBef>
              <a:buClr>
                <a:schemeClr val="lt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2438400" y="6400798"/>
            <a:ext cx="380999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NTX ISSA Cyber Security Conference – October 2-3, 2015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58200" y="6400800"/>
            <a:ext cx="53339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42</a:t>
            </a:fld>
            <a:endParaRPr lang="en-US" sz="12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152400" y="5181600"/>
            <a:ext cx="8839199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8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199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en-US" sz="4400" b="1" dirty="0">
                <a:solidFill>
                  <a:schemeClr val="dk2"/>
                </a:solidFill>
                <a:latin typeface="Calibri"/>
                <a:ea typeface="Calibri"/>
                <a:cs typeface="Calibri"/>
              </a:rPr>
              <a:t>Agile SDLC</a:t>
            </a:r>
            <a:endParaRPr sz="44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797050" y="6400800"/>
            <a:ext cx="437514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NTX ISSA Cyber Security Conference – October 2-3, 2015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58200" y="6400800"/>
            <a:ext cx="53339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 baseline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12" descr="http://us.123rf.com/400wm/400/400/higyou/higyou0904/higyou090400006/4657691-wooden-crates-conveyor-belt-symbolizing-goods-manufacture-isolat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6515" flipH="1">
            <a:off x="760832" y="3039070"/>
            <a:ext cx="2102069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4748" y="387727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737695"/>
            <a:ext cx="1933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67548" y="448715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Sprints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02211" y="4117538"/>
            <a:ext cx="91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Backlog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24600" y="4131969"/>
            <a:ext cx="546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PSI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827177" y="3648670"/>
            <a:ext cx="48802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805605" y="3165371"/>
            <a:ext cx="1004395" cy="1004395"/>
            <a:chOff x="2802211" y="2793301"/>
            <a:chExt cx="1004395" cy="1004395"/>
          </a:xfrm>
        </p:grpSpPr>
        <p:pic>
          <p:nvPicPr>
            <p:cNvPr id="14" name="Picture 18" descr="http://www.hallowell-list.com/images/workbenches/components/shelving_meta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211" y="2793301"/>
              <a:ext cx="1004395" cy="1004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0" descr="http://www.officialpsds.com/images/thumbs/Wooden-Crate-psd42799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8075" y="2895600"/>
              <a:ext cx="234496" cy="231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0" descr="http://www.officialpsds.com/images/thumbs/Wooden-Crate-psd42799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971" y="3121235"/>
              <a:ext cx="234496" cy="231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0" descr="http://www.officialpsds.com/images/thumbs/Wooden-Crate-psd42799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971" y="3349835"/>
              <a:ext cx="234496" cy="231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0" descr="http://www.officialpsds.com/images/thumbs/Wooden-Crate-psd42799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971" y="3505200"/>
              <a:ext cx="234496" cy="231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22" descr="http://cdnroot.filtersfast.com/ProdImages/merv8b-3pack_300-plai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79" y="3191470"/>
            <a:ext cx="1117521" cy="111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086600" y="425827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Attack &amp; Penetration Testing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304800" y="3107027"/>
            <a:ext cx="304800" cy="389243"/>
            <a:chOff x="457200" y="2514600"/>
            <a:chExt cx="488023" cy="389243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457200" y="2895600"/>
              <a:ext cx="48802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457200" y="2514600"/>
              <a:ext cx="0" cy="38924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790948" y="1853625"/>
            <a:ext cx="1554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Design</a:t>
            </a:r>
            <a:endParaRPr lang="en-US" sz="3200" b="1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328752"/>
            <a:ext cx="731176" cy="67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25"/>
          <p:cNvCxnSpPr/>
          <p:nvPr/>
        </p:nvCxnSpPr>
        <p:spPr>
          <a:xfrm>
            <a:off x="2819400" y="1981200"/>
            <a:ext cx="0" cy="38100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086600" y="1981200"/>
            <a:ext cx="0" cy="38100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343400" y="185362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ym typeface="Wingdings" panose="05000000000000000000" pitchFamily="2" charset="2"/>
              </a:rPr>
              <a:t>Build</a:t>
            </a:r>
            <a:endParaRPr lang="en-US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239000" y="1853625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ym typeface="Wingdings" panose="05000000000000000000" pitchFamily="2" charset="2"/>
              </a:rPr>
              <a:t>Verify</a:t>
            </a:r>
            <a:endParaRPr lang="en-US" sz="3200" b="1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8503577" y="3648670"/>
            <a:ext cx="48802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492304" y="3727501"/>
            <a:ext cx="62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RTW</a:t>
            </a:r>
            <a:endParaRPr lang="en-US" dirty="0"/>
          </a:p>
        </p:txBody>
      </p:sp>
      <p:pic>
        <p:nvPicPr>
          <p:cNvPr id="32" name="Picture 2" descr="http://www.tiwahetech.com/wp-content/uploads/2011/10/spocke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99487" y="2677979"/>
            <a:ext cx="1414363" cy="213003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>
            <a:off x="3610348" y="3648670"/>
            <a:ext cx="48802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743948" y="3648670"/>
            <a:ext cx="48802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222332"/>
              </p:ext>
            </p:extLst>
          </p:nvPr>
        </p:nvGraphicFramePr>
        <p:xfrm>
          <a:off x="3536557" y="5334000"/>
          <a:ext cx="2711843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256"/>
                <a:gridCol w="774812"/>
                <a:gridCol w="929775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Sprint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Sprint n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6" name="Freeform 35"/>
          <p:cNvSpPr/>
          <p:nvPr/>
        </p:nvSpPr>
        <p:spPr>
          <a:xfrm>
            <a:off x="3298717" y="4494509"/>
            <a:ext cx="3288063" cy="534692"/>
          </a:xfrm>
          <a:custGeom>
            <a:avLst/>
            <a:gdLst>
              <a:gd name="connsiteX0" fmla="*/ 3394129 w 3394129"/>
              <a:gd name="connsiteY0" fmla="*/ 0 h 771345"/>
              <a:gd name="connsiteX1" fmla="*/ 2874935 w 3394129"/>
              <a:gd name="connsiteY1" fmla="*/ 674177 h 771345"/>
              <a:gd name="connsiteX2" fmla="*/ 666427 w 3394129"/>
              <a:gd name="connsiteY2" fmla="*/ 705173 h 771345"/>
              <a:gd name="connsiteX3" fmla="*/ 0 w 3394129"/>
              <a:gd name="connsiteY3" fmla="*/ 85241 h 771345"/>
              <a:gd name="connsiteX4" fmla="*/ 0 w 3394129"/>
              <a:gd name="connsiteY4" fmla="*/ 85241 h 77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4129" h="771345">
                <a:moveTo>
                  <a:pt x="3394129" y="0"/>
                </a:moveTo>
                <a:cubicBezTo>
                  <a:pt x="3361840" y="278324"/>
                  <a:pt x="3329552" y="556648"/>
                  <a:pt x="2874935" y="674177"/>
                </a:cubicBezTo>
                <a:cubicBezTo>
                  <a:pt x="2420318" y="791706"/>
                  <a:pt x="1145583" y="803329"/>
                  <a:pt x="666427" y="705173"/>
                </a:cubicBezTo>
                <a:cubicBezTo>
                  <a:pt x="187271" y="607017"/>
                  <a:pt x="0" y="85241"/>
                  <a:pt x="0" y="85241"/>
                </a:cubicBezTo>
                <a:lnTo>
                  <a:pt x="0" y="85241"/>
                </a:ln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1752600" y="4495800"/>
            <a:ext cx="4841929" cy="685800"/>
          </a:xfrm>
          <a:custGeom>
            <a:avLst/>
            <a:gdLst>
              <a:gd name="connsiteX0" fmla="*/ 3394129 w 3394129"/>
              <a:gd name="connsiteY0" fmla="*/ 0 h 771345"/>
              <a:gd name="connsiteX1" fmla="*/ 2874935 w 3394129"/>
              <a:gd name="connsiteY1" fmla="*/ 674177 h 771345"/>
              <a:gd name="connsiteX2" fmla="*/ 666427 w 3394129"/>
              <a:gd name="connsiteY2" fmla="*/ 705173 h 771345"/>
              <a:gd name="connsiteX3" fmla="*/ 0 w 3394129"/>
              <a:gd name="connsiteY3" fmla="*/ 85241 h 771345"/>
              <a:gd name="connsiteX4" fmla="*/ 0 w 3394129"/>
              <a:gd name="connsiteY4" fmla="*/ 85241 h 77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4129" h="771345">
                <a:moveTo>
                  <a:pt x="3394129" y="0"/>
                </a:moveTo>
                <a:cubicBezTo>
                  <a:pt x="3361840" y="278324"/>
                  <a:pt x="3329552" y="556648"/>
                  <a:pt x="2874935" y="674177"/>
                </a:cubicBezTo>
                <a:cubicBezTo>
                  <a:pt x="2420318" y="791706"/>
                  <a:pt x="1145583" y="803329"/>
                  <a:pt x="666427" y="705173"/>
                </a:cubicBezTo>
                <a:cubicBezTo>
                  <a:pt x="187271" y="607017"/>
                  <a:pt x="0" y="85241"/>
                  <a:pt x="0" y="85241"/>
                </a:cubicBezTo>
                <a:lnTo>
                  <a:pt x="0" y="85241"/>
                </a:ln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825157"/>
              </p:ext>
            </p:extLst>
          </p:nvPr>
        </p:nvGraphicFramePr>
        <p:xfrm>
          <a:off x="7505700" y="5334000"/>
          <a:ext cx="129797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7978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Hardening,</a:t>
                      </a:r>
                    </a:p>
                    <a:p>
                      <a:pPr algn="ctr"/>
                      <a:r>
                        <a:rPr lang="en-US" dirty="0" smtClean="0"/>
                        <a:t>Innovation,</a:t>
                      </a:r>
                    </a:p>
                    <a:p>
                      <a:pPr algn="ctr"/>
                      <a:r>
                        <a:rPr lang="en-US" dirty="0" smtClean="0"/>
                        <a:t>Planning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47742"/>
              </p:ext>
            </p:extLst>
          </p:nvPr>
        </p:nvGraphicFramePr>
        <p:xfrm>
          <a:off x="304800" y="5334000"/>
          <a:ext cx="2209799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799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Evolving Architecture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13870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199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Font typeface="Calibri"/>
              <a:buNone/>
            </a:pPr>
            <a:r>
              <a:rPr lang="en-US" sz="4400" b="1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Agile SDLC</a:t>
            </a:r>
            <a:endParaRPr sz="4400" b="1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797050" y="6400800"/>
            <a:ext cx="437514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NTX ISSA Cyber Security Conference – October 2-3, 2015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58200" y="6400800"/>
            <a:ext cx="53339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 baseline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8516" y="1183314"/>
            <a:ext cx="8526965" cy="5107751"/>
            <a:chOff x="312234" y="1181100"/>
            <a:chExt cx="8526965" cy="5218611"/>
          </a:xfrm>
        </p:grpSpPr>
        <p:cxnSp>
          <p:nvCxnSpPr>
            <p:cNvPr id="119" name="Straight Arrow Connector 118"/>
            <p:cNvCxnSpPr/>
            <p:nvPr/>
          </p:nvCxnSpPr>
          <p:spPr bwMode="auto">
            <a:xfrm flipH="1">
              <a:off x="4209469" y="4490829"/>
              <a:ext cx="19140" cy="1364167"/>
            </a:xfrm>
            <a:prstGeom prst="straightConnector1">
              <a:avLst/>
            </a:prstGeom>
            <a:solidFill>
              <a:srgbClr val="727478"/>
            </a:solidFill>
            <a:ln w="9525" cap="flat" cmpd="sng" algn="ctr">
              <a:solidFill>
                <a:srgbClr val="53565A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0" name="Straight Arrow Connector 119"/>
            <p:cNvCxnSpPr/>
            <p:nvPr/>
          </p:nvCxnSpPr>
          <p:spPr bwMode="auto">
            <a:xfrm flipH="1">
              <a:off x="2980659" y="4490829"/>
              <a:ext cx="19140" cy="1364167"/>
            </a:xfrm>
            <a:prstGeom prst="straightConnector1">
              <a:avLst/>
            </a:prstGeom>
            <a:solidFill>
              <a:srgbClr val="727478"/>
            </a:solidFill>
            <a:ln w="9525" cap="flat" cmpd="sng" algn="ctr">
              <a:solidFill>
                <a:srgbClr val="53565A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1" name="Straight Arrow Connector 120"/>
            <p:cNvCxnSpPr/>
            <p:nvPr/>
          </p:nvCxnSpPr>
          <p:spPr bwMode="auto">
            <a:xfrm flipH="1">
              <a:off x="1858628" y="4490829"/>
              <a:ext cx="19140" cy="1364167"/>
            </a:xfrm>
            <a:prstGeom prst="straightConnector1">
              <a:avLst/>
            </a:prstGeom>
            <a:solidFill>
              <a:srgbClr val="727478"/>
            </a:solidFill>
            <a:ln w="9525" cap="flat" cmpd="sng" algn="ctr">
              <a:solidFill>
                <a:srgbClr val="53565A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sp>
          <p:nvSpPr>
            <p:cNvPr id="122" name="Freeform 121"/>
            <p:cNvSpPr/>
            <p:nvPr/>
          </p:nvSpPr>
          <p:spPr>
            <a:xfrm>
              <a:off x="3202132" y="3935773"/>
              <a:ext cx="3961254" cy="905366"/>
            </a:xfrm>
            <a:custGeom>
              <a:avLst/>
              <a:gdLst>
                <a:gd name="connsiteX0" fmla="*/ 3228724 w 3380854"/>
                <a:gd name="connsiteY0" fmla="*/ 0 h 686872"/>
                <a:gd name="connsiteX1" fmla="*/ 3234522 w 3380854"/>
                <a:gd name="connsiteY1" fmla="*/ 584 h 686872"/>
                <a:gd name="connsiteX2" fmla="*/ 3380854 w 3380854"/>
                <a:gd name="connsiteY2" fmla="*/ 180128 h 686872"/>
                <a:gd name="connsiteX3" fmla="*/ 3380854 w 3380854"/>
                <a:gd name="connsiteY3" fmla="*/ 503605 h 686872"/>
                <a:gd name="connsiteX4" fmla="*/ 3197587 w 3380854"/>
                <a:gd name="connsiteY4" fmla="*/ 686872 h 686872"/>
                <a:gd name="connsiteX5" fmla="*/ 221748 w 3380854"/>
                <a:gd name="connsiteY5" fmla="*/ 686872 h 686872"/>
                <a:gd name="connsiteX6" fmla="*/ 52883 w 3380854"/>
                <a:gd name="connsiteY6" fmla="*/ 574941 h 686872"/>
                <a:gd name="connsiteX7" fmla="*/ 43380 w 3380854"/>
                <a:gd name="connsiteY7" fmla="*/ 527872 h 686872"/>
                <a:gd name="connsiteX8" fmla="*/ 0 w 3380854"/>
                <a:gd name="connsiteY8" fmla="*/ 527872 h 686872"/>
                <a:gd name="connsiteX9" fmla="*/ 100239 w 3380854"/>
                <a:gd name="connsiteY9" fmla="*/ 355046 h 686872"/>
                <a:gd name="connsiteX10" fmla="*/ 200478 w 3380854"/>
                <a:gd name="connsiteY10" fmla="*/ 527872 h 686872"/>
                <a:gd name="connsiteX11" fmla="*/ 175197 w 3380854"/>
                <a:gd name="connsiteY11" fmla="*/ 527872 h 686872"/>
                <a:gd name="connsiteX12" fmla="*/ 181153 w 3380854"/>
                <a:gd name="connsiteY12" fmla="*/ 537688 h 686872"/>
                <a:gd name="connsiteX13" fmla="*/ 280654 w 3380854"/>
                <a:gd name="connsiteY13" fmla="*/ 584613 h 686872"/>
                <a:gd name="connsiteX14" fmla="*/ 3138680 w 3380854"/>
                <a:gd name="connsiteY14" fmla="*/ 584613 h 686872"/>
                <a:gd name="connsiteX15" fmla="*/ 3267627 w 3380854"/>
                <a:gd name="connsiteY15" fmla="*/ 455666 h 686872"/>
                <a:gd name="connsiteX16" fmla="*/ 3267627 w 3380854"/>
                <a:gd name="connsiteY16" fmla="*/ 228066 h 686872"/>
                <a:gd name="connsiteX17" fmla="*/ 3229859 w 3380854"/>
                <a:gd name="connsiteY17" fmla="*/ 136887 h 686872"/>
                <a:gd name="connsiteX18" fmla="*/ 3228724 w 3380854"/>
                <a:gd name="connsiteY18" fmla="*/ 136122 h 686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80854" h="686872">
                  <a:moveTo>
                    <a:pt x="3228724" y="0"/>
                  </a:moveTo>
                  <a:lnTo>
                    <a:pt x="3234522" y="584"/>
                  </a:lnTo>
                  <a:cubicBezTo>
                    <a:pt x="3318034" y="17673"/>
                    <a:pt x="3380854" y="91564"/>
                    <a:pt x="3380854" y="180128"/>
                  </a:cubicBezTo>
                  <a:lnTo>
                    <a:pt x="3380854" y="503605"/>
                  </a:lnTo>
                  <a:cubicBezTo>
                    <a:pt x="3380854" y="604821"/>
                    <a:pt x="3298803" y="686872"/>
                    <a:pt x="3197587" y="686872"/>
                  </a:cubicBezTo>
                  <a:lnTo>
                    <a:pt x="221748" y="686872"/>
                  </a:lnTo>
                  <a:cubicBezTo>
                    <a:pt x="145836" y="686872"/>
                    <a:pt x="80704" y="640718"/>
                    <a:pt x="52883" y="574941"/>
                  </a:cubicBezTo>
                  <a:lnTo>
                    <a:pt x="43380" y="527872"/>
                  </a:lnTo>
                  <a:lnTo>
                    <a:pt x="0" y="527872"/>
                  </a:lnTo>
                  <a:lnTo>
                    <a:pt x="100239" y="355046"/>
                  </a:lnTo>
                  <a:lnTo>
                    <a:pt x="200478" y="527872"/>
                  </a:lnTo>
                  <a:lnTo>
                    <a:pt x="175197" y="527872"/>
                  </a:lnTo>
                  <a:lnTo>
                    <a:pt x="181153" y="537688"/>
                  </a:lnTo>
                  <a:cubicBezTo>
                    <a:pt x="204804" y="566347"/>
                    <a:pt x="240596" y="584613"/>
                    <a:pt x="280654" y="584613"/>
                  </a:cubicBezTo>
                  <a:lnTo>
                    <a:pt x="3138680" y="584613"/>
                  </a:lnTo>
                  <a:cubicBezTo>
                    <a:pt x="3209895" y="584613"/>
                    <a:pt x="3267627" y="526881"/>
                    <a:pt x="3267627" y="455666"/>
                  </a:cubicBezTo>
                  <a:lnTo>
                    <a:pt x="3267627" y="228066"/>
                  </a:lnTo>
                  <a:cubicBezTo>
                    <a:pt x="3267627" y="192459"/>
                    <a:pt x="3253194" y="160222"/>
                    <a:pt x="3229859" y="136887"/>
                  </a:cubicBezTo>
                  <a:lnTo>
                    <a:pt x="3228724" y="136122"/>
                  </a:lnTo>
                  <a:close/>
                </a:path>
              </a:pathLst>
            </a:custGeom>
            <a:solidFill>
              <a:srgbClr val="0070C0">
                <a:alpha val="48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ea typeface="+mn-ea"/>
                <a:cs typeface="+mn-cs"/>
              </a:endParaRPr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2082629" y="3935775"/>
              <a:ext cx="6436814" cy="1460677"/>
            </a:xfrm>
            <a:custGeom>
              <a:avLst/>
              <a:gdLst>
                <a:gd name="connsiteX0" fmla="*/ 7304427 w 7560111"/>
                <a:gd name="connsiteY0" fmla="*/ 0 h 1108169"/>
                <a:gd name="connsiteX1" fmla="*/ 7438777 w 7560111"/>
                <a:gd name="connsiteY1" fmla="*/ 0 h 1108169"/>
                <a:gd name="connsiteX2" fmla="*/ 7468716 w 7560111"/>
                <a:gd name="connsiteY2" fmla="*/ 24702 h 1108169"/>
                <a:gd name="connsiteX3" fmla="*/ 7560111 w 7560111"/>
                <a:gd name="connsiteY3" fmla="*/ 245350 h 1108169"/>
                <a:gd name="connsiteX4" fmla="*/ 7560111 w 7560111"/>
                <a:gd name="connsiteY4" fmla="*/ 796126 h 1108169"/>
                <a:gd name="connsiteX5" fmla="*/ 7248068 w 7560111"/>
                <a:gd name="connsiteY5" fmla="*/ 1108169 h 1108169"/>
                <a:gd name="connsiteX6" fmla="*/ 376284 w 7560111"/>
                <a:gd name="connsiteY6" fmla="*/ 1108169 h 1108169"/>
                <a:gd name="connsiteX7" fmla="*/ 64241 w 7560111"/>
                <a:gd name="connsiteY7" fmla="*/ 796126 h 1108169"/>
                <a:gd name="connsiteX8" fmla="*/ 64241 w 7560111"/>
                <a:gd name="connsiteY8" fmla="*/ 789063 h 1108169"/>
                <a:gd name="connsiteX9" fmla="*/ 0 w 7560111"/>
                <a:gd name="connsiteY9" fmla="*/ 789063 h 1108169"/>
                <a:gd name="connsiteX10" fmla="*/ 135053 w 7560111"/>
                <a:gd name="connsiteY10" fmla="*/ 542842 h 1108169"/>
                <a:gd name="connsiteX11" fmla="*/ 270106 w 7560111"/>
                <a:gd name="connsiteY11" fmla="*/ 789063 h 1108169"/>
                <a:gd name="connsiteX12" fmla="*/ 210562 w 7560111"/>
                <a:gd name="connsiteY12" fmla="*/ 789063 h 1108169"/>
                <a:gd name="connsiteX13" fmla="*/ 218398 w 7560111"/>
                <a:gd name="connsiteY13" fmla="*/ 827877 h 1108169"/>
                <a:gd name="connsiteX14" fmla="*/ 445099 w 7560111"/>
                <a:gd name="connsiteY14" fmla="*/ 978145 h 1108169"/>
                <a:gd name="connsiteX15" fmla="*/ 7179254 w 7560111"/>
                <a:gd name="connsiteY15" fmla="*/ 978145 h 1108169"/>
                <a:gd name="connsiteX16" fmla="*/ 7425290 w 7560111"/>
                <a:gd name="connsiteY16" fmla="*/ 732109 h 1108169"/>
                <a:gd name="connsiteX17" fmla="*/ 7425290 w 7560111"/>
                <a:gd name="connsiteY17" fmla="*/ 297840 h 1108169"/>
                <a:gd name="connsiteX18" fmla="*/ 7316815 w 7560111"/>
                <a:gd name="connsiteY18" fmla="*/ 93823 h 1108169"/>
                <a:gd name="connsiteX19" fmla="*/ 7304427 w 7560111"/>
                <a:gd name="connsiteY19" fmla="*/ 87099 h 110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60111" h="1108169">
                  <a:moveTo>
                    <a:pt x="7304427" y="0"/>
                  </a:moveTo>
                  <a:lnTo>
                    <a:pt x="7438777" y="0"/>
                  </a:lnTo>
                  <a:lnTo>
                    <a:pt x="7468716" y="24702"/>
                  </a:lnTo>
                  <a:cubicBezTo>
                    <a:pt x="7525185" y="81171"/>
                    <a:pt x="7560111" y="159182"/>
                    <a:pt x="7560111" y="245350"/>
                  </a:cubicBezTo>
                  <a:lnTo>
                    <a:pt x="7560111" y="796126"/>
                  </a:lnTo>
                  <a:cubicBezTo>
                    <a:pt x="7560111" y="968463"/>
                    <a:pt x="7420405" y="1108169"/>
                    <a:pt x="7248068" y="1108169"/>
                  </a:cubicBezTo>
                  <a:lnTo>
                    <a:pt x="376284" y="1108169"/>
                  </a:lnTo>
                  <a:cubicBezTo>
                    <a:pt x="203947" y="1108169"/>
                    <a:pt x="64241" y="968463"/>
                    <a:pt x="64241" y="796126"/>
                  </a:cubicBezTo>
                  <a:lnTo>
                    <a:pt x="64241" y="789063"/>
                  </a:lnTo>
                  <a:lnTo>
                    <a:pt x="0" y="789063"/>
                  </a:lnTo>
                  <a:lnTo>
                    <a:pt x="135053" y="542842"/>
                  </a:lnTo>
                  <a:lnTo>
                    <a:pt x="270106" y="789063"/>
                  </a:lnTo>
                  <a:lnTo>
                    <a:pt x="210562" y="789063"/>
                  </a:lnTo>
                  <a:lnTo>
                    <a:pt x="218398" y="827877"/>
                  </a:lnTo>
                  <a:cubicBezTo>
                    <a:pt x="255748" y="916183"/>
                    <a:pt x="343188" y="978145"/>
                    <a:pt x="445099" y="978145"/>
                  </a:cubicBezTo>
                  <a:lnTo>
                    <a:pt x="7179254" y="978145"/>
                  </a:lnTo>
                  <a:cubicBezTo>
                    <a:pt x="7315136" y="978145"/>
                    <a:pt x="7425290" y="867991"/>
                    <a:pt x="7425290" y="732109"/>
                  </a:cubicBezTo>
                  <a:lnTo>
                    <a:pt x="7425290" y="297840"/>
                  </a:lnTo>
                  <a:cubicBezTo>
                    <a:pt x="7425290" y="212914"/>
                    <a:pt x="7382261" y="138038"/>
                    <a:pt x="7316815" y="93823"/>
                  </a:cubicBezTo>
                  <a:lnTo>
                    <a:pt x="7304427" y="87099"/>
                  </a:lnTo>
                  <a:close/>
                </a:path>
              </a:pathLst>
            </a:custGeom>
            <a:solidFill>
              <a:srgbClr val="0070C0">
                <a:alpha val="48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ea typeface="+mn-ea"/>
                <a:cs typeface="+mn-cs"/>
              </a:endParaRPr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1829934" y="1664184"/>
              <a:ext cx="300738" cy="1847049"/>
              <a:chOff x="1382339" y="1314148"/>
              <a:chExt cx="256674" cy="1401297"/>
            </a:xfrm>
            <a:solidFill>
              <a:srgbClr val="B71234"/>
            </a:solidFill>
          </p:grpSpPr>
          <p:sp>
            <p:nvSpPr>
              <p:cNvPr id="125" name="Rectangle 124"/>
              <p:cNvSpPr/>
              <p:nvPr/>
            </p:nvSpPr>
            <p:spPr>
              <a:xfrm>
                <a:off x="1382339" y="1314148"/>
                <a:ext cx="256674" cy="8021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1382339" y="1434296"/>
                <a:ext cx="256674" cy="9688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1382339" y="1554446"/>
                <a:ext cx="256674" cy="4571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1382339" y="1628340"/>
                <a:ext cx="256674" cy="150403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1382339" y="1804966"/>
                <a:ext cx="256674" cy="8094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1382339" y="1912139"/>
                <a:ext cx="256674" cy="62866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1382339" y="2001229"/>
                <a:ext cx="256674" cy="62866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1382339" y="2090319"/>
                <a:ext cx="256674" cy="62866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1382339" y="2179409"/>
                <a:ext cx="256674" cy="98908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1382339" y="2296923"/>
                <a:ext cx="256674" cy="162044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382339" y="2483045"/>
                <a:ext cx="256674" cy="60671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382339" y="2558404"/>
                <a:ext cx="256674" cy="157041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</p:grpSp>
        <p:sp>
          <p:nvSpPr>
            <p:cNvPr id="137" name="TextBox 136"/>
            <p:cNvSpPr txBox="1"/>
            <p:nvPr/>
          </p:nvSpPr>
          <p:spPr>
            <a:xfrm>
              <a:off x="1627482" y="1181100"/>
              <a:ext cx="705642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Plan of </a:t>
              </a:r>
              <a:b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</a:b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Intent</a:t>
              </a:r>
              <a:endParaRPr lang="en-US" sz="1200" kern="1200" dirty="0">
                <a:solidFill>
                  <a:srgbClr val="53565A"/>
                </a:solidFill>
                <a:latin typeface="Intel Clear"/>
                <a:ea typeface="+mn-ea"/>
                <a:cs typeface="+mn-cs"/>
              </a:endParaRPr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2682339" y="2057017"/>
              <a:ext cx="300738" cy="1460447"/>
              <a:chOff x="1814732" y="1514537"/>
              <a:chExt cx="256674" cy="917233"/>
            </a:xfrm>
            <a:solidFill>
              <a:srgbClr val="B71234"/>
            </a:solidFill>
          </p:grpSpPr>
          <p:grpSp>
            <p:nvGrpSpPr>
              <p:cNvPr id="139" name="Group 138"/>
              <p:cNvGrpSpPr/>
              <p:nvPr/>
            </p:nvGrpSpPr>
            <p:grpSpPr>
              <a:xfrm>
                <a:off x="1814732" y="1514537"/>
                <a:ext cx="256674" cy="449233"/>
                <a:chOff x="1814732" y="1903999"/>
                <a:chExt cx="256674" cy="449233"/>
              </a:xfrm>
              <a:grpFill/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1814732" y="1903999"/>
                  <a:ext cx="256674" cy="48047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1814732" y="1975970"/>
                  <a:ext cx="256674" cy="58038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>
                <a:xfrm>
                  <a:off x="1814732" y="2047942"/>
                  <a:ext cx="256674" cy="27387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1814732" y="2092206"/>
                  <a:ext cx="256674" cy="90094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Rectangle 151"/>
                <p:cNvSpPr/>
                <p:nvPr/>
              </p:nvSpPr>
              <p:spPr>
                <a:xfrm>
                  <a:off x="1814732" y="2198008"/>
                  <a:ext cx="256674" cy="48490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1814732" y="2262207"/>
                  <a:ext cx="256674" cy="37658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Rectangle 153"/>
                <p:cNvSpPr/>
                <p:nvPr/>
              </p:nvSpPr>
              <p:spPr>
                <a:xfrm>
                  <a:off x="1814732" y="2315574"/>
                  <a:ext cx="256674" cy="37658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9"/>
              <p:cNvGrpSpPr/>
              <p:nvPr/>
            </p:nvGrpSpPr>
            <p:grpSpPr>
              <a:xfrm>
                <a:off x="1814732" y="1982537"/>
                <a:ext cx="256674" cy="449233"/>
                <a:chOff x="1814732" y="1903999"/>
                <a:chExt cx="256674" cy="449233"/>
              </a:xfrm>
              <a:grpFill/>
            </p:grpSpPr>
            <p:sp>
              <p:nvSpPr>
                <p:cNvPr id="141" name="Rectangle 140"/>
                <p:cNvSpPr/>
                <p:nvPr/>
              </p:nvSpPr>
              <p:spPr>
                <a:xfrm>
                  <a:off x="1814732" y="1903999"/>
                  <a:ext cx="256674" cy="48047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Rectangle 141"/>
                <p:cNvSpPr/>
                <p:nvPr/>
              </p:nvSpPr>
              <p:spPr>
                <a:xfrm>
                  <a:off x="1814732" y="1975970"/>
                  <a:ext cx="256674" cy="58038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1814732" y="2047942"/>
                  <a:ext cx="256674" cy="27387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ectangle 143"/>
                <p:cNvSpPr/>
                <p:nvPr/>
              </p:nvSpPr>
              <p:spPr>
                <a:xfrm>
                  <a:off x="1814732" y="2092206"/>
                  <a:ext cx="256674" cy="90094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1814732" y="2198008"/>
                  <a:ext cx="256674" cy="48490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145"/>
                <p:cNvSpPr/>
                <p:nvPr/>
              </p:nvSpPr>
              <p:spPr>
                <a:xfrm>
                  <a:off x="1814732" y="2262207"/>
                  <a:ext cx="256674" cy="37658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1814732" y="2315574"/>
                  <a:ext cx="256674" cy="37658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55" name="TextBox 154"/>
            <p:cNvSpPr txBox="1"/>
            <p:nvPr/>
          </p:nvSpPr>
          <p:spPr>
            <a:xfrm>
              <a:off x="2424587" y="1586700"/>
              <a:ext cx="816249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Program 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Backlog</a:t>
              </a:r>
              <a:endParaRPr lang="en-US" sz="1200" kern="1200" dirty="0">
                <a:solidFill>
                  <a:srgbClr val="53565A"/>
                </a:solidFill>
                <a:latin typeface="Intel Clear"/>
                <a:ea typeface="+mn-ea"/>
                <a:cs typeface="+mn-cs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3166958" y="2575390"/>
              <a:ext cx="729688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Team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Backlog</a:t>
              </a:r>
              <a:endParaRPr lang="en-US" sz="1200" kern="1200" dirty="0">
                <a:solidFill>
                  <a:srgbClr val="53565A"/>
                </a:solidFill>
                <a:latin typeface="Intel Clear"/>
                <a:ea typeface="+mn-ea"/>
                <a:cs typeface="+mn-cs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3760918" y="2772300"/>
              <a:ext cx="6623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Stories</a:t>
              </a:r>
              <a:endParaRPr lang="en-US" sz="1200" kern="1200" dirty="0">
                <a:solidFill>
                  <a:srgbClr val="53565A"/>
                </a:solidFill>
                <a:latin typeface="Intel Clear"/>
                <a:ea typeface="+mn-ea"/>
                <a:cs typeface="+mn-cs"/>
              </a:endParaRPr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4509876" y="2717311"/>
              <a:ext cx="1180325" cy="798759"/>
              <a:chOff x="4239018" y="1488443"/>
              <a:chExt cx="1946693" cy="1171033"/>
            </a:xfrm>
          </p:grpSpPr>
          <p:sp>
            <p:nvSpPr>
              <p:cNvPr id="159" name="Arc 158"/>
              <p:cNvSpPr/>
              <p:nvPr/>
            </p:nvSpPr>
            <p:spPr>
              <a:xfrm>
                <a:off x="4531359" y="1488443"/>
                <a:ext cx="1157200" cy="1157200"/>
              </a:xfrm>
              <a:prstGeom prst="arc">
                <a:avLst>
                  <a:gd name="adj1" fmla="val 9430133"/>
                  <a:gd name="adj2" fmla="val 5153535"/>
                </a:avLst>
              </a:prstGeom>
              <a:noFill/>
              <a:ln w="57150" cap="flat" cmpd="sng" algn="ctr">
                <a:solidFill>
                  <a:srgbClr val="B71234"/>
                </a:solidFill>
                <a:prstDash val="solid"/>
                <a:headEnd type="triangle" w="med" len="med"/>
                <a:tailEnd type="none" w="lg" len="lg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cxnSp>
            <p:nvCxnSpPr>
              <p:cNvPr id="160" name="Straight Arrow Connector 159"/>
              <p:cNvCxnSpPr/>
              <p:nvPr/>
            </p:nvCxnSpPr>
            <p:spPr>
              <a:xfrm flipV="1">
                <a:off x="4239018" y="2642766"/>
                <a:ext cx="1946693" cy="1671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B71234"/>
                </a:solidFill>
                <a:prstDash val="solid"/>
                <a:tailEnd type="triangle"/>
              </a:ln>
              <a:effectLst/>
            </p:spPr>
          </p:cxnSp>
        </p:grpSp>
        <p:sp>
          <p:nvSpPr>
            <p:cNvPr id="161" name="TextBox 160"/>
            <p:cNvSpPr txBox="1"/>
            <p:nvPr/>
          </p:nvSpPr>
          <p:spPr>
            <a:xfrm>
              <a:off x="4713983" y="2890553"/>
              <a:ext cx="6286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Daily </a:t>
              </a:r>
              <a:b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</a:b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Scrum</a:t>
              </a:r>
              <a:endParaRPr lang="en-US" sz="1200" kern="1200" dirty="0">
                <a:solidFill>
                  <a:srgbClr val="53565A"/>
                </a:solidFill>
                <a:latin typeface="Intel Clear"/>
                <a:ea typeface="+mn-ea"/>
                <a:cs typeface="+mn-cs"/>
              </a:endParaRPr>
            </a:p>
          </p:txBody>
        </p:sp>
        <p:grpSp>
          <p:nvGrpSpPr>
            <p:cNvPr id="162" name="Group 161"/>
            <p:cNvGrpSpPr/>
            <p:nvPr/>
          </p:nvGrpSpPr>
          <p:grpSpPr>
            <a:xfrm>
              <a:off x="6218790" y="3015133"/>
              <a:ext cx="757326" cy="540246"/>
              <a:chOff x="5794422" y="2351981"/>
              <a:chExt cx="752197" cy="476977"/>
            </a:xfrm>
            <a:solidFill>
              <a:srgbClr val="B71234">
                <a:lumMod val="20000"/>
                <a:lumOff val="80000"/>
              </a:srgbClr>
            </a:solidFill>
          </p:grpSpPr>
          <p:sp>
            <p:nvSpPr>
              <p:cNvPr id="163" name="Rectangle 162"/>
              <p:cNvSpPr/>
              <p:nvPr/>
            </p:nvSpPr>
            <p:spPr>
              <a:xfrm>
                <a:off x="6067415" y="2619234"/>
                <a:ext cx="209724" cy="209724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6336895" y="2619234"/>
                <a:ext cx="209724" cy="209724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6336895" y="2351981"/>
                <a:ext cx="209724" cy="209724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5794422" y="2619234"/>
                <a:ext cx="209724" cy="209724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7549380" y="2728512"/>
              <a:ext cx="761475" cy="841532"/>
              <a:chOff x="7862360" y="2167929"/>
              <a:chExt cx="649904" cy="638443"/>
            </a:xfrm>
            <a:solidFill>
              <a:srgbClr val="B71234">
                <a:lumMod val="20000"/>
                <a:lumOff val="80000"/>
              </a:srgbClr>
            </a:solidFill>
          </p:grpSpPr>
          <p:sp>
            <p:nvSpPr>
              <p:cNvPr id="168" name="Rectangle 167"/>
              <p:cNvSpPr/>
              <p:nvPr/>
            </p:nvSpPr>
            <p:spPr>
              <a:xfrm>
                <a:off x="8100484" y="2626156"/>
                <a:ext cx="180216" cy="180216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8332048" y="2626156"/>
                <a:ext cx="180216" cy="180216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8332048" y="2402579"/>
                <a:ext cx="180216" cy="180216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8100484" y="2402579"/>
                <a:ext cx="180216" cy="180216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7865901" y="2626156"/>
                <a:ext cx="180216" cy="180216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7863093" y="2402579"/>
                <a:ext cx="180216" cy="180216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8332048" y="2167929"/>
                <a:ext cx="180216" cy="180216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8100484" y="2167929"/>
                <a:ext cx="180216" cy="180216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7862360" y="2167929"/>
                <a:ext cx="180216" cy="180216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</p:grpSp>
        <p:sp>
          <p:nvSpPr>
            <p:cNvPr id="177" name="TextBox 176"/>
            <p:cNvSpPr txBox="1"/>
            <p:nvPr/>
          </p:nvSpPr>
          <p:spPr>
            <a:xfrm>
              <a:off x="6147649" y="2266015"/>
              <a:ext cx="899606" cy="683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Release</a:t>
              </a:r>
              <a:b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</a:b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Quality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Increment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(PSI)</a:t>
              </a: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7515074" y="2266015"/>
              <a:ext cx="813043" cy="3931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Finished </a:t>
              </a:r>
              <a:b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</a:b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Product</a:t>
              </a:r>
            </a:p>
          </p:txBody>
        </p:sp>
        <p:cxnSp>
          <p:nvCxnSpPr>
            <p:cNvPr id="179" name="Curved Connector 178"/>
            <p:cNvCxnSpPr>
              <a:stCxn id="225" idx="1"/>
              <a:endCxn id="186" idx="1"/>
            </p:cNvCxnSpPr>
            <p:nvPr/>
          </p:nvCxnSpPr>
          <p:spPr>
            <a:xfrm rot="10800000" flipH="1" flipV="1">
              <a:off x="3145256" y="2363340"/>
              <a:ext cx="193068" cy="891773"/>
            </a:xfrm>
            <a:prstGeom prst="curvedConnector3">
              <a:avLst>
                <a:gd name="adj1" fmla="val 56736"/>
              </a:avLst>
            </a:prstGeom>
            <a:noFill/>
            <a:ln w="9525" cap="flat" cmpd="sng" algn="ctr">
              <a:solidFill>
                <a:srgbClr val="727478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180" name="Rectangle 179"/>
            <p:cNvSpPr/>
            <p:nvPr/>
          </p:nvSpPr>
          <p:spPr>
            <a:xfrm>
              <a:off x="3378409" y="2988887"/>
              <a:ext cx="273398" cy="63331"/>
            </a:xfrm>
            <a:prstGeom prst="rect">
              <a:avLst/>
            </a:prstGeom>
            <a:solidFill>
              <a:srgbClr val="B7123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ea typeface="+mn-ea"/>
                <a:cs typeface="+mn-cs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3378409" y="3083752"/>
              <a:ext cx="273398" cy="76500"/>
            </a:xfrm>
            <a:prstGeom prst="rect">
              <a:avLst/>
            </a:prstGeom>
            <a:solidFill>
              <a:srgbClr val="B7123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ea typeface="+mn-ea"/>
                <a:cs typeface="+mn-cs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3378409" y="3178618"/>
              <a:ext cx="273398" cy="36099"/>
            </a:xfrm>
            <a:prstGeom prst="rect">
              <a:avLst/>
            </a:prstGeom>
            <a:solidFill>
              <a:srgbClr val="B7123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ea typeface="+mn-ea"/>
                <a:cs typeface="+mn-cs"/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3378409" y="3236963"/>
              <a:ext cx="273398" cy="118753"/>
            </a:xfrm>
            <a:prstGeom prst="rect">
              <a:avLst/>
            </a:prstGeom>
            <a:solidFill>
              <a:srgbClr val="B7123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ea typeface="+mn-ea"/>
                <a:cs typeface="+mn-cs"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3378409" y="3376420"/>
              <a:ext cx="273398" cy="63915"/>
            </a:xfrm>
            <a:prstGeom prst="rect">
              <a:avLst/>
            </a:prstGeom>
            <a:solidFill>
              <a:srgbClr val="B7123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ea typeface="+mn-ea"/>
                <a:cs typeface="+mn-cs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378409" y="3461041"/>
              <a:ext cx="273398" cy="49637"/>
            </a:xfrm>
            <a:prstGeom prst="rect">
              <a:avLst/>
            </a:prstGeom>
            <a:solidFill>
              <a:srgbClr val="B7123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ea typeface="+mn-ea"/>
                <a:cs typeface="+mn-cs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3338324" y="2998994"/>
              <a:ext cx="353567" cy="512239"/>
            </a:xfrm>
            <a:prstGeom prst="rect">
              <a:avLst/>
            </a:prstGeom>
            <a:noFill/>
            <a:ln w="19050" cap="flat" cmpd="sng" algn="ctr">
              <a:solidFill>
                <a:srgbClr val="B7123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ea typeface="+mn-ea"/>
                <a:cs typeface="+mn-cs"/>
              </a:endParaRPr>
            </a:p>
          </p:txBody>
        </p:sp>
        <p:grpSp>
          <p:nvGrpSpPr>
            <p:cNvPr id="187" name="Group 186"/>
            <p:cNvGrpSpPr/>
            <p:nvPr/>
          </p:nvGrpSpPr>
          <p:grpSpPr>
            <a:xfrm>
              <a:off x="3946425" y="3018522"/>
              <a:ext cx="271048" cy="492712"/>
              <a:chOff x="3946425" y="3018522"/>
              <a:chExt cx="271048" cy="492712"/>
            </a:xfrm>
          </p:grpSpPr>
          <p:sp>
            <p:nvSpPr>
              <p:cNvPr id="188" name="Rectangle 187"/>
              <p:cNvSpPr/>
              <p:nvPr/>
            </p:nvSpPr>
            <p:spPr>
              <a:xfrm>
                <a:off x="3946425" y="3018522"/>
                <a:ext cx="271048" cy="492712"/>
              </a:xfrm>
              <a:prstGeom prst="rect">
                <a:avLst/>
              </a:prstGeom>
              <a:noFill/>
              <a:ln w="19050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3963330" y="3056463"/>
                <a:ext cx="108454" cy="57965"/>
              </a:xfrm>
              <a:prstGeom prst="rect">
                <a:avLst/>
              </a:prstGeom>
              <a:solidFill>
                <a:srgbClr val="B7123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4081949" y="3056463"/>
                <a:ext cx="37994" cy="57965"/>
              </a:xfrm>
              <a:prstGeom prst="rect">
                <a:avLst/>
              </a:prstGeom>
              <a:solidFill>
                <a:srgbClr val="B7123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4130714" y="3056463"/>
                <a:ext cx="61424" cy="57965"/>
              </a:xfrm>
              <a:prstGeom prst="rect">
                <a:avLst/>
              </a:prstGeom>
              <a:solidFill>
                <a:srgbClr val="B7123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3963330" y="3147298"/>
                <a:ext cx="37994" cy="57965"/>
              </a:xfrm>
              <a:prstGeom prst="rect">
                <a:avLst/>
              </a:prstGeom>
              <a:solidFill>
                <a:srgbClr val="B7123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4022779" y="3147298"/>
                <a:ext cx="37994" cy="57965"/>
              </a:xfrm>
              <a:prstGeom prst="rect">
                <a:avLst/>
              </a:prstGeom>
              <a:solidFill>
                <a:srgbClr val="B7123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4066619" y="3147298"/>
                <a:ext cx="37994" cy="57965"/>
              </a:xfrm>
              <a:prstGeom prst="rect">
                <a:avLst/>
              </a:prstGeom>
              <a:solidFill>
                <a:srgbClr val="B7123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4110460" y="3147298"/>
                <a:ext cx="37994" cy="57965"/>
              </a:xfrm>
              <a:prstGeom prst="rect">
                <a:avLst/>
              </a:prstGeom>
              <a:solidFill>
                <a:srgbClr val="B7123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4157013" y="3147297"/>
                <a:ext cx="37332" cy="57965"/>
              </a:xfrm>
              <a:prstGeom prst="rect">
                <a:avLst/>
              </a:prstGeom>
              <a:solidFill>
                <a:srgbClr val="B7123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cxnSp>
            <p:nvCxnSpPr>
              <p:cNvPr id="197" name="Straight Connector 196"/>
              <p:cNvCxnSpPr/>
              <p:nvPr/>
            </p:nvCxnSpPr>
            <p:spPr>
              <a:xfrm>
                <a:off x="3963330" y="3285328"/>
                <a:ext cx="103289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B71234"/>
                </a:solidFill>
                <a:prstDash val="solid"/>
              </a:ln>
              <a:effectLst/>
            </p:spPr>
          </p:cxnSp>
          <p:cxnSp>
            <p:nvCxnSpPr>
              <p:cNvPr id="198" name="Straight Connector 197"/>
              <p:cNvCxnSpPr/>
              <p:nvPr/>
            </p:nvCxnSpPr>
            <p:spPr>
              <a:xfrm>
                <a:off x="4022779" y="3348344"/>
                <a:ext cx="177318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B71234"/>
                </a:solidFill>
                <a:prstDash val="solid"/>
              </a:ln>
              <a:effectLst/>
            </p:spPr>
          </p:cxnSp>
          <p:cxnSp>
            <p:nvCxnSpPr>
              <p:cNvPr id="199" name="Straight Connector 198"/>
              <p:cNvCxnSpPr/>
              <p:nvPr/>
            </p:nvCxnSpPr>
            <p:spPr>
              <a:xfrm>
                <a:off x="3968770" y="3431529"/>
                <a:ext cx="225575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B71234"/>
                </a:solidFill>
                <a:prstDash val="solid"/>
              </a:ln>
              <a:effectLst/>
            </p:spPr>
          </p:cxnSp>
        </p:grpSp>
        <p:cxnSp>
          <p:nvCxnSpPr>
            <p:cNvPr id="200" name="Straight Arrow Connector 199"/>
            <p:cNvCxnSpPr>
              <a:stCxn id="186" idx="3"/>
              <a:endCxn id="188" idx="1"/>
            </p:cNvCxnSpPr>
            <p:nvPr/>
          </p:nvCxnSpPr>
          <p:spPr>
            <a:xfrm>
              <a:off x="3691891" y="3255114"/>
              <a:ext cx="254534" cy="9764"/>
            </a:xfrm>
            <a:prstGeom prst="straightConnector1">
              <a:avLst/>
            </a:prstGeom>
            <a:noFill/>
            <a:ln w="9525" cap="flat" cmpd="sng" algn="ctr">
              <a:solidFill>
                <a:srgbClr val="727478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grpSp>
          <p:nvGrpSpPr>
            <p:cNvPr id="201" name="Group 200"/>
            <p:cNvGrpSpPr/>
            <p:nvPr/>
          </p:nvGrpSpPr>
          <p:grpSpPr>
            <a:xfrm>
              <a:off x="312234" y="3636148"/>
              <a:ext cx="8526965" cy="773298"/>
              <a:chOff x="825843" y="2160863"/>
              <a:chExt cx="7277601" cy="586676"/>
            </a:xfrm>
            <a:solidFill>
              <a:srgbClr val="B1BABF">
                <a:lumMod val="60000"/>
                <a:lumOff val="40000"/>
              </a:srgbClr>
            </a:solidFill>
          </p:grpSpPr>
          <p:sp>
            <p:nvSpPr>
              <p:cNvPr id="202" name="Right Arrow 201"/>
              <p:cNvSpPr/>
              <p:nvPr/>
            </p:nvSpPr>
            <p:spPr>
              <a:xfrm>
                <a:off x="7557633" y="2310766"/>
                <a:ext cx="545811" cy="286870"/>
              </a:xfrm>
              <a:prstGeom prst="rightArrow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vert="horz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6755717" y="2160863"/>
                <a:ext cx="901621" cy="586676"/>
              </a:xfrm>
              <a:prstGeom prst="rect">
                <a:avLst/>
              </a:prstGeom>
              <a:solidFill>
                <a:srgbClr val="53565A"/>
              </a:solidFill>
              <a:ln w="28575" cap="flat" cmpd="sng" algn="ctr">
                <a:solidFill>
                  <a:srgbClr val="53565A"/>
                </a:solidFill>
                <a:prstDash val="solid"/>
              </a:ln>
              <a:effectLst/>
            </p:spPr>
            <p:txBody>
              <a:bodyPr vert="horz" wrap="none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Release to </a:t>
                </a:r>
                <a:b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</a:b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Customer</a:t>
                </a:r>
              </a:p>
            </p:txBody>
          </p:sp>
          <p:sp>
            <p:nvSpPr>
              <p:cNvPr id="204" name="Right Arrow 203"/>
              <p:cNvSpPr/>
              <p:nvPr/>
            </p:nvSpPr>
            <p:spPr>
              <a:xfrm>
                <a:off x="6524655" y="2310766"/>
                <a:ext cx="341658" cy="286870"/>
              </a:xfrm>
              <a:prstGeom prst="rightArrow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vert="horz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5574661" y="2160863"/>
                <a:ext cx="946378" cy="586676"/>
              </a:xfrm>
              <a:prstGeom prst="rect">
                <a:avLst/>
              </a:prstGeom>
              <a:solidFill>
                <a:srgbClr val="53565A"/>
              </a:solidFill>
              <a:ln w="28575" cap="flat" cmpd="sng" algn="ctr">
                <a:solidFill>
                  <a:srgbClr val="53565A"/>
                </a:solidFill>
                <a:prstDash val="solid"/>
              </a:ln>
              <a:effectLst/>
            </p:spPr>
            <p:txBody>
              <a:bodyPr vert="horz" wrap="none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Sprint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Review &amp;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Retrospective</a:t>
                </a:r>
              </a:p>
            </p:txBody>
          </p:sp>
          <p:sp>
            <p:nvSpPr>
              <p:cNvPr id="206" name="Right Arrow 205"/>
              <p:cNvSpPr/>
              <p:nvPr/>
            </p:nvSpPr>
            <p:spPr>
              <a:xfrm>
                <a:off x="5390036" y="2310766"/>
                <a:ext cx="337323" cy="286870"/>
              </a:xfrm>
              <a:prstGeom prst="rightArrow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vert="horz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4343831" y="2160863"/>
                <a:ext cx="1040219" cy="586676"/>
              </a:xfrm>
              <a:prstGeom prst="rect">
                <a:avLst/>
              </a:prstGeom>
              <a:solidFill>
                <a:srgbClr val="53565A"/>
              </a:solidFill>
              <a:ln w="28575" cap="flat" cmpd="sng" algn="ctr">
                <a:solidFill>
                  <a:srgbClr val="53565A"/>
                </a:solidFill>
                <a:prstDash val="solid"/>
              </a:ln>
              <a:effectLst/>
            </p:spPr>
            <p:txBody>
              <a:bodyPr vert="horz" wrap="none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Development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&amp; Test</a:t>
                </a:r>
              </a:p>
            </p:txBody>
          </p:sp>
          <p:sp>
            <p:nvSpPr>
              <p:cNvPr id="208" name="Right Arrow 207"/>
              <p:cNvSpPr/>
              <p:nvPr/>
            </p:nvSpPr>
            <p:spPr>
              <a:xfrm>
                <a:off x="4154371" y="2310766"/>
                <a:ext cx="332590" cy="286870"/>
              </a:xfrm>
              <a:prstGeom prst="rightArrow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vert="horz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3370025" y="2160863"/>
                <a:ext cx="783195" cy="586676"/>
              </a:xfrm>
              <a:prstGeom prst="rect">
                <a:avLst/>
              </a:prstGeom>
              <a:solidFill>
                <a:srgbClr val="53565A"/>
              </a:solidFill>
              <a:ln w="28575" cap="flat" cmpd="sng" algn="ctr">
                <a:solidFill>
                  <a:srgbClr val="53565A"/>
                </a:solidFill>
                <a:prstDash val="solid"/>
              </a:ln>
              <a:effectLst/>
            </p:spPr>
            <p:txBody>
              <a:bodyPr vert="horz" wrap="none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Sprint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Planning</a:t>
                </a:r>
              </a:p>
            </p:txBody>
          </p:sp>
          <p:sp>
            <p:nvSpPr>
              <p:cNvPr id="210" name="Right Arrow 209"/>
              <p:cNvSpPr/>
              <p:nvPr/>
            </p:nvSpPr>
            <p:spPr>
              <a:xfrm>
                <a:off x="3129638" y="2310766"/>
                <a:ext cx="343887" cy="286870"/>
              </a:xfrm>
              <a:prstGeom prst="rightArrow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vert="horz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2336841" y="2160863"/>
                <a:ext cx="783195" cy="586676"/>
              </a:xfrm>
              <a:prstGeom prst="rect">
                <a:avLst/>
              </a:prstGeom>
              <a:solidFill>
                <a:srgbClr val="53565A"/>
              </a:solidFill>
              <a:ln w="28575" cap="flat" cmpd="sng" algn="ctr">
                <a:solidFill>
                  <a:srgbClr val="53565A"/>
                </a:solidFill>
                <a:prstDash val="solid"/>
              </a:ln>
              <a:effectLst/>
            </p:spPr>
            <p:txBody>
              <a:bodyPr vert="horz" wrap="none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Release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Planning</a:t>
                </a:r>
              </a:p>
            </p:txBody>
          </p:sp>
          <p:sp>
            <p:nvSpPr>
              <p:cNvPr id="212" name="Right Arrow 211"/>
              <p:cNvSpPr/>
              <p:nvPr/>
            </p:nvSpPr>
            <p:spPr>
              <a:xfrm>
                <a:off x="2146230" y="2310766"/>
                <a:ext cx="350708" cy="286870"/>
              </a:xfrm>
              <a:prstGeom prst="rightArrow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vert="horz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825843" y="2160863"/>
                <a:ext cx="1320387" cy="586676"/>
              </a:xfrm>
              <a:prstGeom prst="rect">
                <a:avLst/>
              </a:prstGeom>
              <a:solidFill>
                <a:srgbClr val="53565A"/>
              </a:solidFill>
              <a:ln w="28575" cap="flat" cmpd="sng" algn="ctr">
                <a:solidFill>
                  <a:srgbClr val="53565A"/>
                </a:solidFill>
                <a:prstDash val="solid"/>
              </a:ln>
              <a:effectLst/>
            </p:spPr>
            <p:txBody>
              <a:bodyPr vert="horz" wrap="none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Investment Themes, 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Epics (Viability,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Feasibility, Desirability)</a:t>
                </a:r>
              </a:p>
            </p:txBody>
          </p:sp>
        </p:grpSp>
        <p:grpSp>
          <p:nvGrpSpPr>
            <p:cNvPr id="214" name="Group 213"/>
            <p:cNvGrpSpPr/>
            <p:nvPr/>
          </p:nvGrpSpPr>
          <p:grpSpPr>
            <a:xfrm>
              <a:off x="1284629" y="5923965"/>
              <a:ext cx="6770358" cy="474621"/>
              <a:chOff x="1595476" y="4419048"/>
              <a:chExt cx="5778365" cy="360079"/>
            </a:xfrm>
          </p:grpSpPr>
          <p:sp>
            <p:nvSpPr>
              <p:cNvPr id="215" name="TextBox 214"/>
              <p:cNvSpPr txBox="1"/>
              <p:nvPr/>
            </p:nvSpPr>
            <p:spPr>
              <a:xfrm>
                <a:off x="1595476" y="4419048"/>
                <a:ext cx="1011323" cy="3502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kern="1200" dirty="0" smtClean="0">
                    <a:solidFill>
                      <a:srgbClr val="53565A">
                        <a:lumMod val="65000"/>
                        <a:lumOff val="35000"/>
                      </a:srgbClr>
                    </a:solidFill>
                    <a:latin typeface="Intel Clear"/>
                    <a:ea typeface="+mn-ea"/>
                    <a:cs typeface="+mn-cs"/>
                  </a:rPr>
                  <a:t>Plan-Of-Intent </a:t>
                </a:r>
                <a:br>
                  <a:rPr lang="en-US" sz="1200" kern="1200" dirty="0" smtClean="0">
                    <a:solidFill>
                      <a:srgbClr val="53565A">
                        <a:lumMod val="65000"/>
                        <a:lumOff val="35000"/>
                      </a:srgbClr>
                    </a:solidFill>
                    <a:latin typeface="Intel Clear"/>
                    <a:ea typeface="+mn-ea"/>
                    <a:cs typeface="+mn-cs"/>
                  </a:rPr>
                </a:br>
                <a:r>
                  <a:rPr lang="en-US" sz="1200" kern="1200" dirty="0" smtClean="0">
                    <a:solidFill>
                      <a:srgbClr val="53565A">
                        <a:lumMod val="65000"/>
                        <a:lumOff val="35000"/>
                      </a:srgbClr>
                    </a:solidFill>
                    <a:latin typeface="Intel Clear"/>
                    <a:ea typeface="+mn-ea"/>
                    <a:cs typeface="+mn-cs"/>
                  </a:rPr>
                  <a:t>Checkpoint</a:t>
                </a:r>
                <a:endParaRPr lang="en-US" sz="1200" kern="1200" dirty="0">
                  <a:solidFill>
                    <a:srgbClr val="53565A">
                      <a:lumMod val="65000"/>
                      <a:lumOff val="35000"/>
                    </a:srgbClr>
                  </a:solidFill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216" name="TextBox 215"/>
              <p:cNvSpPr txBox="1"/>
              <p:nvPr/>
            </p:nvSpPr>
            <p:spPr>
              <a:xfrm>
                <a:off x="2455063" y="4419048"/>
                <a:ext cx="1217912" cy="3502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kern="1200" dirty="0" smtClean="0">
                    <a:solidFill>
                      <a:srgbClr val="53565A">
                        <a:lumMod val="65000"/>
                        <a:lumOff val="35000"/>
                      </a:srgbClr>
                    </a:solidFill>
                    <a:latin typeface="Intel Clear"/>
                    <a:ea typeface="+mn-ea"/>
                    <a:cs typeface="+mn-cs"/>
                  </a:rPr>
                  <a:t>Release Planning </a:t>
                </a:r>
                <a:br>
                  <a:rPr lang="en-US" sz="1200" kern="1200" dirty="0" smtClean="0">
                    <a:solidFill>
                      <a:srgbClr val="53565A">
                        <a:lumMod val="65000"/>
                        <a:lumOff val="35000"/>
                      </a:srgbClr>
                    </a:solidFill>
                    <a:latin typeface="Intel Clear"/>
                    <a:ea typeface="+mn-ea"/>
                    <a:cs typeface="+mn-cs"/>
                  </a:rPr>
                </a:br>
                <a:r>
                  <a:rPr lang="en-US" sz="1200" kern="1200" dirty="0" smtClean="0">
                    <a:solidFill>
                      <a:srgbClr val="53565A">
                        <a:lumMod val="65000"/>
                        <a:lumOff val="35000"/>
                      </a:srgbClr>
                    </a:solidFill>
                    <a:latin typeface="Intel Clear"/>
                    <a:ea typeface="+mn-ea"/>
                    <a:cs typeface="+mn-cs"/>
                  </a:rPr>
                  <a:t>Checkpoint</a:t>
                </a:r>
                <a:endParaRPr lang="en-US" sz="1200" kern="1200" dirty="0">
                  <a:solidFill>
                    <a:srgbClr val="53565A">
                      <a:lumMod val="65000"/>
                      <a:lumOff val="35000"/>
                    </a:srgbClr>
                  </a:solidFill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217" name="TextBox 216"/>
              <p:cNvSpPr txBox="1"/>
              <p:nvPr/>
            </p:nvSpPr>
            <p:spPr>
              <a:xfrm>
                <a:off x="3573273" y="4419048"/>
                <a:ext cx="1044159" cy="3502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kern="1200" dirty="0" smtClean="0">
                    <a:solidFill>
                      <a:srgbClr val="53565A">
                        <a:lumMod val="65000"/>
                        <a:lumOff val="35000"/>
                      </a:srgbClr>
                    </a:solidFill>
                    <a:latin typeface="Intel Clear"/>
                    <a:ea typeface="+mn-ea"/>
                    <a:cs typeface="+mn-cs"/>
                  </a:rPr>
                  <a:t>Sprint Planning</a:t>
                </a:r>
                <a:br>
                  <a:rPr lang="en-US" sz="1200" kern="1200" dirty="0" smtClean="0">
                    <a:solidFill>
                      <a:srgbClr val="53565A">
                        <a:lumMod val="65000"/>
                        <a:lumOff val="35000"/>
                      </a:srgbClr>
                    </a:solidFill>
                    <a:latin typeface="Intel Clear"/>
                    <a:ea typeface="+mn-ea"/>
                    <a:cs typeface="+mn-cs"/>
                  </a:rPr>
                </a:br>
                <a:r>
                  <a:rPr lang="en-US" sz="1200" kern="1200" dirty="0" smtClean="0">
                    <a:solidFill>
                      <a:srgbClr val="53565A">
                        <a:lumMod val="65000"/>
                        <a:lumOff val="35000"/>
                      </a:srgbClr>
                    </a:solidFill>
                    <a:latin typeface="Intel Clear"/>
                    <a:ea typeface="+mn-ea"/>
                    <a:cs typeface="+mn-cs"/>
                  </a:rPr>
                  <a:t>Checkpoint</a:t>
                </a:r>
                <a:endParaRPr lang="en-US" sz="1200" kern="1200" dirty="0">
                  <a:solidFill>
                    <a:srgbClr val="53565A">
                      <a:lumMod val="65000"/>
                      <a:lumOff val="35000"/>
                    </a:srgbClr>
                  </a:solidFill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218" name="TextBox 217"/>
              <p:cNvSpPr txBox="1"/>
              <p:nvPr/>
            </p:nvSpPr>
            <p:spPr>
              <a:xfrm>
                <a:off x="6272220" y="4428877"/>
                <a:ext cx="1101621" cy="3502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kern="1200" dirty="0" smtClean="0">
                    <a:solidFill>
                      <a:srgbClr val="53565A">
                        <a:lumMod val="65000"/>
                        <a:lumOff val="35000"/>
                      </a:srgbClr>
                    </a:solidFill>
                    <a:latin typeface="Intel Clear"/>
                    <a:ea typeface="+mn-ea"/>
                    <a:cs typeface="+mn-cs"/>
                  </a:rPr>
                  <a:t>Release Launch</a:t>
                </a:r>
                <a:br>
                  <a:rPr lang="en-US" sz="1200" kern="1200" dirty="0" smtClean="0">
                    <a:solidFill>
                      <a:srgbClr val="53565A">
                        <a:lumMod val="65000"/>
                        <a:lumOff val="35000"/>
                      </a:srgbClr>
                    </a:solidFill>
                    <a:latin typeface="Intel Clear"/>
                    <a:ea typeface="+mn-ea"/>
                    <a:cs typeface="+mn-cs"/>
                  </a:rPr>
                </a:br>
                <a:r>
                  <a:rPr lang="en-US" sz="1200" kern="1200" dirty="0" smtClean="0">
                    <a:solidFill>
                      <a:srgbClr val="53565A">
                        <a:lumMod val="65000"/>
                        <a:lumOff val="35000"/>
                      </a:srgbClr>
                    </a:solidFill>
                    <a:latin typeface="Intel Clear"/>
                    <a:ea typeface="+mn-ea"/>
                    <a:cs typeface="+mn-cs"/>
                  </a:rPr>
                  <a:t>Checkpoint</a:t>
                </a:r>
                <a:endParaRPr lang="en-US" sz="1200" kern="1200" dirty="0">
                  <a:solidFill>
                    <a:srgbClr val="53565A">
                      <a:lumMod val="65000"/>
                      <a:lumOff val="35000"/>
                    </a:srgbClr>
                  </a:solidFill>
                  <a:latin typeface="Intel Clear"/>
                  <a:ea typeface="+mn-ea"/>
                  <a:cs typeface="+mn-cs"/>
                </a:endParaRPr>
              </a:p>
            </p:txBody>
          </p:sp>
        </p:grpSp>
        <p:sp>
          <p:nvSpPr>
            <p:cNvPr id="219" name="TextBox 218"/>
            <p:cNvSpPr txBox="1"/>
            <p:nvPr/>
          </p:nvSpPr>
          <p:spPr>
            <a:xfrm>
              <a:off x="3393827" y="5118411"/>
              <a:ext cx="4389690" cy="405681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Develop on a Cadence, Release on Demand</a:t>
              </a:r>
              <a:endParaRPr lang="en-US" sz="1200" kern="1200" dirty="0">
                <a:solidFill>
                  <a:srgbClr val="53565A"/>
                </a:solidFill>
                <a:latin typeface="Intel Clear"/>
                <a:ea typeface="+mn-ea"/>
                <a:cs typeface="+mn-cs"/>
              </a:endParaRPr>
            </a:p>
          </p:txBody>
        </p:sp>
        <p:cxnSp>
          <p:nvCxnSpPr>
            <p:cNvPr id="220" name="Straight Arrow Connector 219"/>
            <p:cNvCxnSpPr/>
            <p:nvPr/>
          </p:nvCxnSpPr>
          <p:spPr bwMode="auto">
            <a:xfrm>
              <a:off x="7515074" y="4511486"/>
              <a:ext cx="935" cy="1343510"/>
            </a:xfrm>
            <a:prstGeom prst="straightConnector1">
              <a:avLst/>
            </a:prstGeom>
            <a:solidFill>
              <a:srgbClr val="727478"/>
            </a:solidFill>
            <a:ln w="9525" cap="flat" cmpd="sng" algn="ctr">
              <a:solidFill>
                <a:srgbClr val="53565A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sp>
          <p:nvSpPr>
            <p:cNvPr id="221" name="TextBox 220"/>
            <p:cNvSpPr txBox="1"/>
            <p:nvPr/>
          </p:nvSpPr>
          <p:spPr>
            <a:xfrm>
              <a:off x="4962005" y="4645957"/>
              <a:ext cx="916085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kern="1200" dirty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1</a:t>
              </a: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-4 Weeks</a:t>
              </a:r>
              <a:endParaRPr lang="en-US" sz="1200" kern="1200" dirty="0">
                <a:solidFill>
                  <a:srgbClr val="53565A"/>
                </a:solidFill>
                <a:latin typeface="Intel Clear"/>
                <a:ea typeface="+mn-ea"/>
                <a:cs typeface="+mn-cs"/>
              </a:endParaRPr>
            </a:p>
          </p:txBody>
        </p:sp>
        <p:sp>
          <p:nvSpPr>
            <p:cNvPr id="222" name="Right Brace 221"/>
            <p:cNvSpPr/>
            <p:nvPr/>
          </p:nvSpPr>
          <p:spPr>
            <a:xfrm>
              <a:off x="2130677" y="1717046"/>
              <a:ext cx="139533" cy="590965"/>
            </a:xfrm>
            <a:prstGeom prst="rightBrace">
              <a:avLst/>
            </a:prstGeom>
            <a:noFill/>
            <a:ln w="9525" cap="flat" cmpd="sng" algn="ctr">
              <a:solidFill>
                <a:srgbClr val="B7123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Intel Clear"/>
                <a:ea typeface="+mn-ea"/>
                <a:cs typeface="+mn-cs"/>
              </a:endParaRPr>
            </a:p>
          </p:txBody>
        </p:sp>
        <p:sp>
          <p:nvSpPr>
            <p:cNvPr id="223" name="Left Brace 222"/>
            <p:cNvSpPr/>
            <p:nvPr/>
          </p:nvSpPr>
          <p:spPr>
            <a:xfrm>
              <a:off x="2541453" y="2051443"/>
              <a:ext cx="100802" cy="1388892"/>
            </a:xfrm>
            <a:prstGeom prst="leftBrace">
              <a:avLst/>
            </a:prstGeom>
            <a:noFill/>
            <a:ln w="9525" cap="flat" cmpd="sng" algn="ctr">
              <a:solidFill>
                <a:srgbClr val="B7123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Intel Clear"/>
                <a:ea typeface="+mn-ea"/>
                <a:cs typeface="+mn-cs"/>
              </a:endParaRPr>
            </a:p>
          </p:txBody>
        </p:sp>
        <p:cxnSp>
          <p:nvCxnSpPr>
            <p:cNvPr id="224" name="Curved Connector 223"/>
            <p:cNvCxnSpPr>
              <a:stCxn id="222" idx="1"/>
              <a:endCxn id="223" idx="1"/>
            </p:cNvCxnSpPr>
            <p:nvPr/>
          </p:nvCxnSpPr>
          <p:spPr>
            <a:xfrm rot="10800000" flipH="1" flipV="1">
              <a:off x="2270209" y="2012529"/>
              <a:ext cx="271243" cy="733360"/>
            </a:xfrm>
            <a:prstGeom prst="curvedConnector3">
              <a:avLst>
                <a:gd name="adj1" fmla="val 42899"/>
              </a:avLst>
            </a:prstGeom>
            <a:noFill/>
            <a:ln w="9525" cap="flat" cmpd="sng" algn="ctr">
              <a:solidFill>
                <a:srgbClr val="727478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225" name="Right Brace 224"/>
            <p:cNvSpPr/>
            <p:nvPr/>
          </p:nvSpPr>
          <p:spPr>
            <a:xfrm>
              <a:off x="3005723" y="2067858"/>
              <a:ext cx="139533" cy="590965"/>
            </a:xfrm>
            <a:prstGeom prst="rightBrace">
              <a:avLst/>
            </a:prstGeom>
            <a:noFill/>
            <a:ln w="9525" cap="flat" cmpd="sng" algn="ctr">
              <a:solidFill>
                <a:srgbClr val="B7123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Intel Clear"/>
                <a:ea typeface="+mn-ea"/>
                <a:cs typeface="+mn-cs"/>
              </a:endParaRPr>
            </a:p>
          </p:txBody>
        </p:sp>
        <p:cxnSp>
          <p:nvCxnSpPr>
            <p:cNvPr id="226" name="Straight Arrow Connector 225"/>
            <p:cNvCxnSpPr/>
            <p:nvPr/>
          </p:nvCxnSpPr>
          <p:spPr bwMode="auto">
            <a:xfrm flipH="1">
              <a:off x="5652960" y="4478315"/>
              <a:ext cx="2637" cy="1376681"/>
            </a:xfrm>
            <a:prstGeom prst="straightConnector1">
              <a:avLst/>
            </a:prstGeom>
            <a:solidFill>
              <a:srgbClr val="727478"/>
            </a:solidFill>
            <a:ln w="9525" cap="flat" cmpd="sng" algn="ctr">
              <a:solidFill>
                <a:srgbClr val="53565A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sp>
          <p:nvSpPr>
            <p:cNvPr id="227" name="TextBox 226"/>
            <p:cNvSpPr txBox="1"/>
            <p:nvPr/>
          </p:nvSpPr>
          <p:spPr>
            <a:xfrm>
              <a:off x="4998964" y="5928026"/>
              <a:ext cx="1819925" cy="471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kern="1200" dirty="0" smtClean="0">
                  <a:solidFill>
                    <a:srgbClr val="53565A">
                      <a:lumMod val="65000"/>
                      <a:lumOff val="35000"/>
                    </a:srgbClr>
                  </a:solidFill>
                  <a:latin typeface="Intel Clear"/>
                  <a:ea typeface="+mn-ea"/>
                  <a:cs typeface="+mn-cs"/>
                </a:rPr>
                <a:t>Sprint / Release Readiness Checkpoint</a:t>
              </a:r>
              <a:endParaRPr lang="en-US" sz="1200" kern="1200" dirty="0">
                <a:solidFill>
                  <a:srgbClr val="53565A">
                    <a:lumMod val="65000"/>
                    <a:lumOff val="35000"/>
                  </a:srgbClr>
                </a:solidFill>
                <a:latin typeface="Intel Clear"/>
                <a:ea typeface="+mn-ea"/>
                <a:cs typeface="+mn-cs"/>
              </a:endParaRPr>
            </a:p>
          </p:txBody>
        </p:sp>
      </p:grpSp>
      <p:cxnSp>
        <p:nvCxnSpPr>
          <p:cNvPr id="228" name="Straight Arrow Connector 227"/>
          <p:cNvCxnSpPr/>
          <p:nvPr/>
        </p:nvCxnSpPr>
        <p:spPr bwMode="auto">
          <a:xfrm>
            <a:off x="8765420" y="4114605"/>
            <a:ext cx="8827" cy="1643317"/>
          </a:xfrm>
          <a:prstGeom prst="straightConnector1">
            <a:avLst/>
          </a:prstGeom>
          <a:solidFill>
            <a:srgbClr val="727478"/>
          </a:solidFill>
          <a:ln w="9525" cap="flat" cmpd="sng" algn="ctr">
            <a:solidFill>
              <a:srgbClr val="53565A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229" name="TextBox 228"/>
          <p:cNvSpPr txBox="1"/>
          <p:nvPr/>
        </p:nvSpPr>
        <p:spPr>
          <a:xfrm>
            <a:off x="8037721" y="5826661"/>
            <a:ext cx="1096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53565A">
                    <a:lumMod val="65000"/>
                    <a:lumOff val="35000"/>
                  </a:srgbClr>
                </a:solidFill>
                <a:ea typeface="MS PGothic" pitchFamily="34" charset="-128"/>
              </a:rPr>
              <a:t>Post Release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53565A">
                    <a:lumMod val="65000"/>
                    <a:lumOff val="35000"/>
                  </a:srgbClr>
                </a:solidFill>
                <a:ea typeface="MS PGothic" pitchFamily="34" charset="-128"/>
              </a:rPr>
              <a:t>Sustainment</a:t>
            </a:r>
            <a:endParaRPr lang="en-US" sz="1200" dirty="0">
              <a:solidFill>
                <a:srgbClr val="53565A">
                  <a:lumMod val="65000"/>
                  <a:lumOff val="35000"/>
                </a:srgb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60881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“When”</a:t>
            </a:r>
            <a:endParaRPr lang="en-US" sz="4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22144" y="6474693"/>
            <a:ext cx="369455" cy="169141"/>
          </a:xfr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33AE66F1-FA6E-4A76-8B05-2AAEBE62CCED}" type="slidenum">
              <a:rPr lang="en-US" sz="1200" smtClean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7</a:t>
            </a:fld>
            <a:endParaRPr lang="en-US" sz="1200" dirty="0">
              <a:solidFill>
                <a:schemeClr val="accen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Shape 48"/>
          <p:cNvSpPr txBox="1">
            <a:spLocks noGrp="1"/>
          </p:cNvSpPr>
          <p:nvPr>
            <p:ph type="ftr" idx="11"/>
          </p:nvPr>
        </p:nvSpPr>
        <p:spPr>
          <a:xfrm>
            <a:off x="1797050" y="6400800"/>
            <a:ext cx="437514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NTX ISSA Cyber Security Conference – October 2-3, 2015</a:t>
            </a:r>
          </a:p>
        </p:txBody>
      </p:sp>
    </p:spTree>
    <p:extLst>
      <p:ext uri="{BB962C8B-B14F-4D97-AF65-F5344CB8AC3E}">
        <p14:creationId xmlns:p14="http://schemas.microsoft.com/office/powerpoint/2010/main" val="182606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sz="quarter" idx="12"/>
          </p:nvPr>
        </p:nvSpPr>
        <p:spPr>
          <a:xfrm>
            <a:off x="8742142" y="6456066"/>
            <a:ext cx="230989" cy="2061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 baseline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en-US" sz="4400" b="1" dirty="0">
                <a:solidFill>
                  <a:schemeClr val="dk2"/>
                </a:solidFill>
                <a:latin typeface="Calibri"/>
                <a:ea typeface="Calibri"/>
                <a:cs typeface="Calibri"/>
              </a:rPr>
              <a:t>Agile SDL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78" y="1375553"/>
            <a:ext cx="3974931" cy="470429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Plan of Intent: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Security activity mapping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Answer 7 key security questions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Initial privacy review initiated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/>
              <a:t>Release Planning: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Security plan creation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Threat modeling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Security architecture review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Open source &amp; 3</a:t>
            </a:r>
            <a:r>
              <a:rPr lang="en-US" baseline="30000" dirty="0"/>
              <a:t>rd</a:t>
            </a:r>
            <a:r>
              <a:rPr lang="en-US" dirty="0"/>
              <a:t> party COTS whitelist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Initial privacy review completed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/>
              <a:t>Sprint Planning: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Security plan execution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Iterative threat model updates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All security activities mapped in backlog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Security backlog prioritization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Static, dynamic &amp; fuzzing activities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Security Definition of Done (DoD)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Black Duck </a:t>
            </a:r>
            <a:r>
              <a:rPr lang="en-US" dirty="0" err="1"/>
              <a:t>Protex</a:t>
            </a:r>
            <a:r>
              <a:rPr lang="en-US" dirty="0"/>
              <a:t>, license compliance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/>
              <a:t>Development &amp; Test: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Security plan executed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Security backlog verified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Static, dynamic &amp; fuzzing executed</a:t>
            </a:r>
          </a:p>
          <a:p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24"/>
          </p:nvPr>
        </p:nvSpPr>
        <p:spPr>
          <a:xfrm>
            <a:off x="4705352" y="1375553"/>
            <a:ext cx="3981145" cy="4704291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/>
              <a:t>Sprint Review &amp; Retrospective: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Iterative security plan completed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Security defects at “zero”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Security exceptions tracked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Open source &amp; 3</a:t>
            </a:r>
            <a:r>
              <a:rPr lang="en-US" baseline="30000" dirty="0"/>
              <a:t>rd</a:t>
            </a:r>
            <a:r>
              <a:rPr lang="en-US" dirty="0"/>
              <a:t> party COTS approved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PSI security metrics achieved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Security tools (tunes &amp; optimized)</a:t>
            </a:r>
          </a:p>
          <a:p>
            <a:pPr marL="0" indent="0">
              <a:spcBef>
                <a:spcPts val="600"/>
              </a:spcBef>
              <a:buNone/>
            </a:pPr>
            <a:endParaRPr lang="en-US" b="1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b="1" dirty="0" smtClean="0"/>
              <a:t>Release </a:t>
            </a:r>
            <a:r>
              <a:rPr lang="en-US" b="1" dirty="0"/>
              <a:t>Launch Checkpoint: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Security plan archived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Security activities completed &amp; reported on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Security Definition of Done (DoD) achieved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Threat model fully implemented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All security exceptions documented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Open source &amp; 3</a:t>
            </a:r>
            <a:r>
              <a:rPr lang="en-US" baseline="30000" dirty="0"/>
              <a:t>rd</a:t>
            </a:r>
            <a:r>
              <a:rPr lang="en-US" dirty="0"/>
              <a:t> party COTS exceptions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Final privacy review &amp; sign-off</a:t>
            </a:r>
          </a:p>
          <a:p>
            <a:pPr marL="0" indent="0">
              <a:spcBef>
                <a:spcPts val="600"/>
              </a:spcBef>
              <a:buNone/>
            </a:pPr>
            <a:endParaRPr lang="en-US" b="1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b="1" dirty="0" smtClean="0"/>
              <a:t>Post </a:t>
            </a:r>
            <a:r>
              <a:rPr lang="en-US" b="1" dirty="0"/>
              <a:t>Release Sustainment: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PSIRT program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Security metrics</a:t>
            </a:r>
          </a:p>
          <a:p>
            <a:endParaRPr lang="en-US" sz="3200" dirty="0"/>
          </a:p>
        </p:txBody>
      </p:sp>
      <p:sp>
        <p:nvSpPr>
          <p:cNvPr id="12" name="Shape 48"/>
          <p:cNvSpPr txBox="1">
            <a:spLocks noGrp="1"/>
          </p:cNvSpPr>
          <p:nvPr>
            <p:ph type="ftr" idx="11"/>
          </p:nvPr>
        </p:nvSpPr>
        <p:spPr>
          <a:xfrm>
            <a:off x="1797050" y="6400800"/>
            <a:ext cx="437514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NTX ISSA Cyber Security Conference – October 2-3, 2015</a:t>
            </a:r>
          </a:p>
        </p:txBody>
      </p:sp>
    </p:spTree>
    <p:extLst>
      <p:ext uri="{BB962C8B-B14F-4D97-AF65-F5344CB8AC3E}">
        <p14:creationId xmlns:p14="http://schemas.microsoft.com/office/powerpoint/2010/main" val="264126504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199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sz="44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Agile SDL Sprint</a:t>
            </a:r>
            <a:endParaRPr sz="4400" b="1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797050" y="6400800"/>
            <a:ext cx="437514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NTX ISSA Cyber Security Conference – October 2-3, 2015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58200" y="6400800"/>
            <a:ext cx="53339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 baseline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 descr="the sprint gears more ge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336" y="1388177"/>
            <a:ext cx="6090582" cy="40704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61724" y="5446123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Sprint</a:t>
            </a:r>
            <a:r>
              <a:rPr lang="en-US" sz="4000" b="1" baseline="-25000" dirty="0" err="1" smtClean="0"/>
              <a:t>n</a:t>
            </a:r>
            <a:endParaRPr lang="en-US" b="1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2306746" y="1398673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Iterative</a:t>
            </a:r>
          </a:p>
          <a:p>
            <a:pPr algn="ctr"/>
            <a:r>
              <a:rPr lang="en-US" sz="1600" b="1" dirty="0" smtClean="0"/>
              <a:t>Design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76600" y="2499227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Build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97512" y="1496959"/>
            <a:ext cx="1293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Functional Testing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2411359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Dynamic Testing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0976" y="4056966"/>
            <a:ext cx="1002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Static Analysis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11161" y="2359704"/>
            <a:ext cx="1038385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107346" y="3389629"/>
            <a:ext cx="893654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15578" y="4497304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Fuzzing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194175" y="3657568"/>
            <a:ext cx="1826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Web</a:t>
            </a:r>
          </a:p>
          <a:p>
            <a:pPr algn="ctr"/>
            <a:r>
              <a:rPr lang="en-US" sz="1600" b="1" dirty="0" smtClean="0"/>
              <a:t>Vuln.</a:t>
            </a:r>
            <a:endParaRPr lang="en-US" sz="1600" b="1" dirty="0"/>
          </a:p>
        </p:txBody>
      </p:sp>
      <p:sp>
        <p:nvSpPr>
          <p:cNvPr id="17" name="Rectangle 16"/>
          <p:cNvSpPr/>
          <p:nvPr/>
        </p:nvSpPr>
        <p:spPr>
          <a:xfrm>
            <a:off x="3588916" y="4898371"/>
            <a:ext cx="13456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/>
              <a:t>Code Review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58952" y="4572010"/>
            <a:ext cx="14951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/>
              <a:t>Secure Coding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8192316" y="4242343"/>
            <a:ext cx="1" cy="11720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701932" y="5433961"/>
            <a:ext cx="995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Sprint Checkpoint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97143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akai Boston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3DA7CD"/>
      </a:accent1>
      <a:accent2>
        <a:srgbClr val="732D1A"/>
      </a:accent2>
      <a:accent3>
        <a:srgbClr val="9BBB59"/>
      </a:accent3>
      <a:accent4>
        <a:srgbClr val="8064A2"/>
      </a:accent4>
      <a:accent5>
        <a:srgbClr val="DF9933"/>
      </a:accent5>
      <a:accent6>
        <a:srgbClr val="FF00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akai Boston">
    <a:dk1>
      <a:srgbClr val="000000"/>
    </a:dk1>
    <a:lt1>
      <a:srgbClr val="FFFFFF"/>
    </a:lt1>
    <a:dk2>
      <a:srgbClr val="1F497D"/>
    </a:dk2>
    <a:lt2>
      <a:srgbClr val="EEECE1"/>
    </a:lt2>
    <a:accent1>
      <a:srgbClr val="3DA7CD"/>
    </a:accent1>
    <a:accent2>
      <a:srgbClr val="732D1A"/>
    </a:accent2>
    <a:accent3>
      <a:srgbClr val="9BBB59"/>
    </a:accent3>
    <a:accent4>
      <a:srgbClr val="8064A2"/>
    </a:accent4>
    <a:accent5>
      <a:srgbClr val="DF9933"/>
    </a:accent5>
    <a:accent6>
      <a:srgbClr val="FF0000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25eb575-ca08-496c-bb5f-c13535f54cb9">PSG131204-2-25614</_dlc_DocId>
    <_dlc_DocIdUrl xmlns="a25eb575-ca08-496c-bb5f-c13535f54cb9">
      <Url>http://corp.mcafee.com/sites/psg/_layouts/DocIdRedir.aspx?ID=PSG131204-2-25614</Url>
      <Description>PSG131204-2-25614</Description>
    </_dlc_DocIdUrl>
    <Tags0 xmlns="a5a376b7-29bb-40cb-bd72-71b72409fa83" xsi:nil="true"/>
    <Tags xmlns="a5a376b7-29bb-40cb-bd72-71b72409fa83" xsi:nil="true"/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F78E93E783A542A8532D1FB42BA614" ma:contentTypeVersion="3" ma:contentTypeDescription="Create a new document." ma:contentTypeScope="" ma:versionID="820471f93b3f9c7025330a570a5c1bff">
  <xsd:schema xmlns:xsd="http://www.w3.org/2001/XMLSchema" xmlns:xs="http://www.w3.org/2001/XMLSchema" xmlns:p="http://schemas.microsoft.com/office/2006/metadata/properties" xmlns:ns2="a25eb575-ca08-496c-bb5f-c13535f54cb9" xmlns:ns3="a5a376b7-29bb-40cb-bd72-71b72409fa83" targetNamespace="http://schemas.microsoft.com/office/2006/metadata/properties" ma:root="true" ma:fieldsID="3d7bc6d0f53d3179ad48753e159790f6" ns2:_="" ns3:_="">
    <xsd:import namespace="a25eb575-ca08-496c-bb5f-c13535f54cb9"/>
    <xsd:import namespace="a5a376b7-29bb-40cb-bd72-71b72409fa8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ags" minOccurs="0"/>
                <xsd:element ref="ns3:Tags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5eb575-ca08-496c-bb5f-c13535f54cb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a376b7-29bb-40cb-bd72-71b72409fa83" elementFormDefault="qualified">
    <xsd:import namespace="http://schemas.microsoft.com/office/2006/documentManagement/types"/>
    <xsd:import namespace="http://schemas.microsoft.com/office/infopath/2007/PartnerControls"/>
    <xsd:element name="Tags" ma:index="11" nillable="true" ma:displayName="Tags" ma:internalName="Tags">
      <xsd:simpleType>
        <xsd:restriction base="dms:Note">
          <xsd:maxLength value="255"/>
        </xsd:restriction>
      </xsd:simpleType>
    </xsd:element>
    <xsd:element name="Tags0" ma:index="12" nillable="true" ma:displayName="Tags" ma:internalName="Tags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D57DB6-845C-4935-88AA-C4BD07C429EB}"/>
</file>

<file path=customXml/itemProps2.xml><?xml version="1.0" encoding="utf-8"?>
<ds:datastoreItem xmlns:ds="http://schemas.openxmlformats.org/officeDocument/2006/customXml" ds:itemID="{15A9630E-4F2E-41C3-883D-702FBD7C3B36}"/>
</file>

<file path=customXml/itemProps3.xml><?xml version="1.0" encoding="utf-8"?>
<ds:datastoreItem xmlns:ds="http://schemas.openxmlformats.org/officeDocument/2006/customXml" ds:itemID="{E08BAC43-86AD-4836-A4B4-08FA43832159}"/>
</file>

<file path=customXml/itemProps4.xml><?xml version="1.0" encoding="utf-8"?>
<ds:datastoreItem xmlns:ds="http://schemas.openxmlformats.org/officeDocument/2006/customXml" ds:itemID="{AF350A89-018F-4B7B-A586-0842DC79D1C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3424</Words>
  <Application>Microsoft Office PowerPoint</Application>
  <PresentationFormat>On-screen Show (4:3)</PresentationFormat>
  <Paragraphs>855</Paragraphs>
  <Slides>42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MS PGothic</vt:lpstr>
      <vt:lpstr>Arial</vt:lpstr>
      <vt:lpstr>Calibri</vt:lpstr>
      <vt:lpstr>Consolas</vt:lpstr>
      <vt:lpstr>Intel Clear</vt:lpstr>
      <vt:lpstr>Neo Sans Intel</vt:lpstr>
      <vt:lpstr>Symbol</vt:lpstr>
      <vt:lpstr>Times New Roman</vt:lpstr>
      <vt:lpstr>Wingdings</vt:lpstr>
      <vt:lpstr>Office Theme</vt:lpstr>
      <vt:lpstr>Beyond ISO 27034  - Intel's Product Security Maturity Model (PSMM)</vt:lpstr>
      <vt:lpstr>Agenda</vt:lpstr>
      <vt:lpstr>The “What”</vt:lpstr>
      <vt:lpstr>ISO 27034            .</vt:lpstr>
      <vt:lpstr>Agile SDLC</vt:lpstr>
      <vt:lpstr>Agile SDLC</vt:lpstr>
      <vt:lpstr>The “When”</vt:lpstr>
      <vt:lpstr>Agile SDL Activities</vt:lpstr>
      <vt:lpstr>Agile SDL Sprint</vt:lpstr>
      <vt:lpstr>Product Security Includes:</vt:lpstr>
      <vt:lpstr>Problem Statement</vt:lpstr>
      <vt:lpstr>Maturity Models</vt:lpstr>
      <vt:lpstr>The “How”</vt:lpstr>
      <vt:lpstr>Solution</vt:lpstr>
      <vt:lpstr>PSMM Constraints</vt:lpstr>
      <vt:lpstr>Rollout Feedback</vt:lpstr>
      <vt:lpstr>PSMM Data Collection Levels</vt:lpstr>
      <vt:lpstr>Organizational Structure</vt:lpstr>
      <vt:lpstr>Roles &amp; Responsibilities</vt:lpstr>
      <vt:lpstr>Objectively Measuring PSMM Levels</vt:lpstr>
      <vt:lpstr>PSMM Parameters</vt:lpstr>
      <vt:lpstr>Intel PSMM Level 4: Acceptable     .</vt:lpstr>
      <vt:lpstr>Detailed Word Doc</vt:lpstr>
      <vt:lpstr>The Spreadsheet</vt:lpstr>
      <vt:lpstr>XLS Drop Down Lists</vt:lpstr>
      <vt:lpstr>Simple Scoring</vt:lpstr>
      <vt:lpstr>XLS Product Scorecard</vt:lpstr>
      <vt:lpstr>XLS Product Spider Diagram</vt:lpstr>
      <vt:lpstr>XLS Product Group Scorecard</vt:lpstr>
      <vt:lpstr>XLS Product Group Spider Diagrams</vt:lpstr>
      <vt:lpstr>All BU Products Scorecard</vt:lpstr>
      <vt:lpstr>XLS All Product Groups</vt:lpstr>
      <vt:lpstr>The Metrics</vt:lpstr>
      <vt:lpstr>Most Accurate – From Product Data</vt:lpstr>
      <vt:lpstr>Somewhat Accurate – From PSC Leads</vt:lpstr>
      <vt:lpstr>Least Accurate – From PSG Estimates</vt:lpstr>
      <vt:lpstr>PSMM – Operational</vt:lpstr>
      <vt:lpstr>PSMM – Technical</vt:lpstr>
      <vt:lpstr>PSMM – % Overhead Costs</vt:lpstr>
      <vt:lpstr>Three Key Takeaways</vt:lpstr>
      <vt:lpstr>Contact Info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[Session Title]</dc:title>
  <dc:creator>Toomey, Harold A</dc:creator>
  <cp:lastModifiedBy>Toomey, Harold A</cp:lastModifiedBy>
  <cp:revision>189</cp:revision>
  <dcterms:modified xsi:type="dcterms:W3CDTF">2015-10-02T06:45:26Z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b2647b01-5675-4393-89df-c03e522ecb65</vt:lpwstr>
  </property>
  <property fmtid="{D5CDD505-2E9C-101B-9397-08002B2CF9AE}" pid="3" name="ContentTypeId">
    <vt:lpwstr>0x01010098F78E93E783A542A8532D1FB42BA614</vt:lpwstr>
  </property>
</Properties>
</file>